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35"/>
  </p:notesMasterIdLst>
  <p:sldIdLst>
    <p:sldId id="256"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Lst>
  <p:sldSz cx="14630400" cy="8229600"/>
  <p:notesSz cx="8229600" cy="14630400"/>
  <p:embeddedFontLst>
    <p:embeddedFont>
      <p:font typeface="Source Sans Pro" panose="020B0503030403020204" pitchFamily="34" charset="0"/>
      <p:regular r:id="rId3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55" d="100"/>
          <a:sy n="55" d="100"/>
        </p:scale>
        <p:origin x="652"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945201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EDED"/>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EDED"/>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EDED"/>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EDED"/>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EDED"/>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EDED"/>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EDED"/>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EDED"/>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EDED"/>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EDED"/>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63798" y="2342078"/>
            <a:ext cx="7416403" cy="2805113"/>
          </a:xfrm>
          <a:prstGeom prst="rect">
            <a:avLst/>
          </a:prstGeom>
          <a:noFill/>
          <a:ln/>
        </p:spPr>
        <p:txBody>
          <a:bodyPr wrap="square" lIns="0" tIns="0" rIns="0" bIns="0" rtlCol="0" anchor="t"/>
          <a:lstStyle/>
          <a:p>
            <a:pPr marL="0" indent="0">
              <a:lnSpc>
                <a:spcPts val="5500"/>
              </a:lnSpc>
              <a:buNone/>
            </a:pPr>
            <a:r>
              <a:rPr lang="en-US" sz="4400" b="1" kern="0" spc="-44" dirty="0">
                <a:solidFill>
                  <a:srgbClr val="000000"/>
                </a:solidFill>
                <a:latin typeface="Times New Roman" panose="02020603050405020304" pitchFamily="18" charset="0"/>
                <a:ea typeface="Montserrat Bold" pitchFamily="34" charset="-122"/>
                <a:cs typeface="Times New Roman" panose="02020603050405020304" pitchFamily="18" charset="0"/>
              </a:rPr>
              <a:t>Detection Of Depression From Textual Data In Social Media Using Machine Learning</a:t>
            </a:r>
            <a:endParaRPr lang="en-US" sz="4400" dirty="0">
              <a:latin typeface="Times New Roman" panose="02020603050405020304" pitchFamily="18" charset="0"/>
              <a:cs typeface="Times New Roman" panose="02020603050405020304" pitchFamily="18" charset="0"/>
            </a:endParaRPr>
          </a:p>
        </p:txBody>
      </p:sp>
      <p:sp>
        <p:nvSpPr>
          <p:cNvPr id="4" name="Text 1"/>
          <p:cNvSpPr/>
          <p:nvPr/>
        </p:nvSpPr>
        <p:spPr>
          <a:xfrm>
            <a:off x="863798" y="5517356"/>
            <a:ext cx="7416403" cy="370165"/>
          </a:xfrm>
          <a:prstGeom prst="rect">
            <a:avLst/>
          </a:prstGeom>
          <a:noFill/>
          <a:ln/>
        </p:spPr>
        <p:txBody>
          <a:bodyPr wrap="none" lIns="0" tIns="0" rIns="0" bIns="0" rtlCol="0" anchor="t"/>
          <a:lstStyle/>
          <a:p>
            <a:pPr marL="0" indent="0">
              <a:lnSpc>
                <a:spcPts val="2900"/>
              </a:lnSpc>
              <a:buNone/>
            </a:pPr>
            <a:r>
              <a:rPr lang="en-US" sz="2300" dirty="0">
                <a:solidFill>
                  <a:srgbClr val="3D3838"/>
                </a:solidFill>
                <a:latin typeface="Source Sans Pro" pitchFamily="34" charset="0"/>
                <a:ea typeface="Source Sans Pro" pitchFamily="34" charset="-122"/>
                <a:cs typeface="Source Sans Pro" pitchFamily="34" charset="-120"/>
              </a:rPr>
              <a:t>Presented By : Malavika P</a:t>
            </a:r>
            <a:endParaRPr lang="en-US" sz="23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5E548B-668B-3A6C-5A39-DD82EF87C70E}"/>
              </a:ext>
            </a:extLst>
          </p:cNvPr>
          <p:cNvSpPr txBox="1">
            <a:spLocks/>
          </p:cNvSpPr>
          <p:nvPr/>
        </p:nvSpPr>
        <p:spPr>
          <a:xfrm>
            <a:off x="771550" y="375151"/>
            <a:ext cx="6242707" cy="967512"/>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GB" b="1" dirty="0">
                <a:latin typeface="Times New Roman" panose="02020603050405020304" pitchFamily="18" charset="0"/>
                <a:cs typeface="Times New Roman" panose="02020603050405020304" pitchFamily="18" charset="0"/>
              </a:rPr>
              <a:t>Exploratory Analysis</a:t>
            </a:r>
          </a:p>
        </p:txBody>
      </p:sp>
      <p:pic>
        <p:nvPicPr>
          <p:cNvPr id="3" name="Picture 3">
            <a:extLst>
              <a:ext uri="{FF2B5EF4-FFF2-40B4-BE49-F238E27FC236}">
                <a16:creationId xmlns:a16="http://schemas.microsoft.com/office/drawing/2014/main" id="{C3942736-6B13-2996-889F-07E57D3C8A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76121" y="1683224"/>
            <a:ext cx="1854397" cy="96751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a:extLst>
              <a:ext uri="{FF2B5EF4-FFF2-40B4-BE49-F238E27FC236}">
                <a16:creationId xmlns:a16="http://schemas.microsoft.com/office/drawing/2014/main" id="{F2AC4945-8601-892F-400E-736C99D1C3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8763" y="3951991"/>
            <a:ext cx="4093946" cy="2437223"/>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5">
            <a:extLst>
              <a:ext uri="{FF2B5EF4-FFF2-40B4-BE49-F238E27FC236}">
                <a16:creationId xmlns:a16="http://schemas.microsoft.com/office/drawing/2014/main" id="{FFDBBCA4-5976-2ED8-A7D6-2AB4655CE5D8}"/>
              </a:ext>
            </a:extLst>
          </p:cNvPr>
          <p:cNvSpPr>
            <a:spLocks noChangeArrowheads="1"/>
          </p:cNvSpPr>
          <p:nvPr/>
        </p:nvSpPr>
        <p:spPr bwMode="auto">
          <a:xfrm>
            <a:off x="1768763" y="3025195"/>
            <a:ext cx="424827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tabLst>
                <a:tab pos="2035175" algn="l"/>
              </a:tabLst>
              <a:defRPr>
                <a:solidFill>
                  <a:schemeClr val="tx1"/>
                </a:solidFill>
                <a:latin typeface="Arial" panose="020B0604020202020204" pitchFamily="34" charset="0"/>
              </a:defRPr>
            </a:lvl1pPr>
            <a:lvl2pPr marL="457200" eaLnBrk="0" fontAlgn="base" hangingPunct="0">
              <a:spcBef>
                <a:spcPct val="0"/>
              </a:spcBef>
              <a:spcAft>
                <a:spcPct val="0"/>
              </a:spcAft>
              <a:tabLst>
                <a:tab pos="2035175" algn="l"/>
              </a:tabLst>
              <a:defRPr>
                <a:solidFill>
                  <a:schemeClr val="tx1"/>
                </a:solidFill>
                <a:latin typeface="Arial" panose="020B0604020202020204" pitchFamily="34" charset="0"/>
              </a:defRPr>
            </a:lvl2pPr>
            <a:lvl3pPr marL="914400" eaLnBrk="0" fontAlgn="base" hangingPunct="0">
              <a:spcBef>
                <a:spcPct val="0"/>
              </a:spcBef>
              <a:spcAft>
                <a:spcPct val="0"/>
              </a:spcAft>
              <a:tabLst>
                <a:tab pos="2035175" algn="l"/>
              </a:tabLst>
              <a:defRPr>
                <a:solidFill>
                  <a:schemeClr val="tx1"/>
                </a:solidFill>
                <a:latin typeface="Arial" panose="020B0604020202020204" pitchFamily="34" charset="0"/>
              </a:defRPr>
            </a:lvl3pPr>
            <a:lvl4pPr marL="1371600" eaLnBrk="0" fontAlgn="base" hangingPunct="0">
              <a:spcBef>
                <a:spcPct val="0"/>
              </a:spcBef>
              <a:spcAft>
                <a:spcPct val="0"/>
              </a:spcAft>
              <a:tabLst>
                <a:tab pos="2035175" algn="l"/>
              </a:tabLst>
              <a:defRPr>
                <a:solidFill>
                  <a:schemeClr val="tx1"/>
                </a:solidFill>
                <a:latin typeface="Arial" panose="020B0604020202020204" pitchFamily="34" charset="0"/>
              </a:defRPr>
            </a:lvl4pPr>
            <a:lvl5pPr marL="1828800" eaLnBrk="0" fontAlgn="base" hangingPunct="0">
              <a:spcBef>
                <a:spcPct val="0"/>
              </a:spcBef>
              <a:spcAft>
                <a:spcPct val="0"/>
              </a:spcAft>
              <a:tabLst>
                <a:tab pos="2035175" algn="l"/>
              </a:tabLst>
              <a:defRPr>
                <a:solidFill>
                  <a:schemeClr val="tx1"/>
                </a:solidFill>
                <a:latin typeface="Arial" panose="020B0604020202020204" pitchFamily="34" charset="0"/>
              </a:defRPr>
            </a:lvl5pPr>
            <a:lvl6pPr marL="2286000" eaLnBrk="0" fontAlgn="base" hangingPunct="0">
              <a:spcBef>
                <a:spcPct val="0"/>
              </a:spcBef>
              <a:spcAft>
                <a:spcPct val="0"/>
              </a:spcAft>
              <a:tabLst>
                <a:tab pos="2035175" algn="l"/>
              </a:tabLst>
              <a:defRPr>
                <a:solidFill>
                  <a:schemeClr val="tx1"/>
                </a:solidFill>
                <a:latin typeface="Arial" panose="020B0604020202020204" pitchFamily="34" charset="0"/>
              </a:defRPr>
            </a:lvl6pPr>
            <a:lvl7pPr marL="2743200" eaLnBrk="0" fontAlgn="base" hangingPunct="0">
              <a:spcBef>
                <a:spcPct val="0"/>
              </a:spcBef>
              <a:spcAft>
                <a:spcPct val="0"/>
              </a:spcAft>
              <a:tabLst>
                <a:tab pos="2035175" algn="l"/>
              </a:tabLst>
              <a:defRPr>
                <a:solidFill>
                  <a:schemeClr val="tx1"/>
                </a:solidFill>
                <a:latin typeface="Arial" panose="020B0604020202020204" pitchFamily="34" charset="0"/>
              </a:defRPr>
            </a:lvl7pPr>
            <a:lvl8pPr marL="3200400" eaLnBrk="0" fontAlgn="base" hangingPunct="0">
              <a:spcBef>
                <a:spcPct val="0"/>
              </a:spcBef>
              <a:spcAft>
                <a:spcPct val="0"/>
              </a:spcAft>
              <a:tabLst>
                <a:tab pos="2035175" algn="l"/>
              </a:tabLst>
              <a:defRPr>
                <a:solidFill>
                  <a:schemeClr val="tx1"/>
                </a:solidFill>
                <a:latin typeface="Arial" panose="020B0604020202020204" pitchFamily="34" charset="0"/>
              </a:defRPr>
            </a:lvl8pPr>
            <a:lvl9pPr marL="3657600" eaLnBrk="0" fontAlgn="base" hangingPunct="0">
              <a:spcBef>
                <a:spcPct val="0"/>
              </a:spcBef>
              <a:spcAft>
                <a:spcPct val="0"/>
              </a:spcAft>
              <a:tabLst>
                <a:tab pos="2035175" algn="l"/>
              </a:tabLs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tab pos="2035175" algn="l"/>
              </a:tabLst>
            </a:pPr>
            <a:r>
              <a:rPr kumimoji="0" lang="en-GB" altLang="en-US" sz="20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Dataset has 10314 rows and 3 columns.</a:t>
            </a:r>
            <a:endParaRPr kumimoji="0" lang="en-GB"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tab pos="2035175" algn="l"/>
              </a:tabLst>
            </a:pPr>
            <a:endParaRPr kumimoji="0" lang="en-GB" altLang="en-US" sz="2000" b="0" i="0" u="none" strike="noStrike" cap="none" normalizeH="0" baseline="0" dirty="0">
              <a:ln>
                <a:noFill/>
              </a:ln>
              <a:solidFill>
                <a:schemeClr val="tx1"/>
              </a:solidFill>
              <a:effectLst/>
              <a:latin typeface="Arial" panose="020B0604020202020204" pitchFamily="34" charset="0"/>
            </a:endParaRPr>
          </a:p>
        </p:txBody>
      </p:sp>
      <p:sp>
        <p:nvSpPr>
          <p:cNvPr id="6" name="Rectangle 6">
            <a:extLst>
              <a:ext uri="{FF2B5EF4-FFF2-40B4-BE49-F238E27FC236}">
                <a16:creationId xmlns:a16="http://schemas.microsoft.com/office/drawing/2014/main" id="{4BCF9498-20AD-0F0E-6A5E-EDE1500C80B0}"/>
              </a:ext>
            </a:extLst>
          </p:cNvPr>
          <p:cNvSpPr>
            <a:spLocks noChangeArrowheads="1"/>
          </p:cNvSpPr>
          <p:nvPr/>
        </p:nvSpPr>
        <p:spPr bwMode="auto">
          <a:xfrm>
            <a:off x="693373" y="6700653"/>
            <a:ext cx="7200925"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tabLst>
                <a:tab pos="2035175" algn="l"/>
              </a:tabLst>
              <a:defRPr>
                <a:solidFill>
                  <a:schemeClr val="tx1"/>
                </a:solidFill>
                <a:latin typeface="Arial" panose="020B0604020202020204" pitchFamily="34" charset="0"/>
              </a:defRPr>
            </a:lvl1pPr>
            <a:lvl2pPr marL="457200" eaLnBrk="0" fontAlgn="base" hangingPunct="0">
              <a:spcBef>
                <a:spcPct val="0"/>
              </a:spcBef>
              <a:spcAft>
                <a:spcPct val="0"/>
              </a:spcAft>
              <a:tabLst>
                <a:tab pos="2035175" algn="l"/>
              </a:tabLst>
              <a:defRPr>
                <a:solidFill>
                  <a:schemeClr val="tx1"/>
                </a:solidFill>
                <a:latin typeface="Arial" panose="020B0604020202020204" pitchFamily="34" charset="0"/>
              </a:defRPr>
            </a:lvl2pPr>
            <a:lvl3pPr marL="914400" eaLnBrk="0" fontAlgn="base" hangingPunct="0">
              <a:spcBef>
                <a:spcPct val="0"/>
              </a:spcBef>
              <a:spcAft>
                <a:spcPct val="0"/>
              </a:spcAft>
              <a:tabLst>
                <a:tab pos="2035175" algn="l"/>
              </a:tabLst>
              <a:defRPr>
                <a:solidFill>
                  <a:schemeClr val="tx1"/>
                </a:solidFill>
                <a:latin typeface="Arial" panose="020B0604020202020204" pitchFamily="34" charset="0"/>
              </a:defRPr>
            </a:lvl3pPr>
            <a:lvl4pPr marL="1371600" eaLnBrk="0" fontAlgn="base" hangingPunct="0">
              <a:spcBef>
                <a:spcPct val="0"/>
              </a:spcBef>
              <a:spcAft>
                <a:spcPct val="0"/>
              </a:spcAft>
              <a:tabLst>
                <a:tab pos="2035175" algn="l"/>
              </a:tabLst>
              <a:defRPr>
                <a:solidFill>
                  <a:schemeClr val="tx1"/>
                </a:solidFill>
                <a:latin typeface="Arial" panose="020B0604020202020204" pitchFamily="34" charset="0"/>
              </a:defRPr>
            </a:lvl4pPr>
            <a:lvl5pPr marL="1828800" eaLnBrk="0" fontAlgn="base" hangingPunct="0">
              <a:spcBef>
                <a:spcPct val="0"/>
              </a:spcBef>
              <a:spcAft>
                <a:spcPct val="0"/>
              </a:spcAft>
              <a:tabLst>
                <a:tab pos="2035175" algn="l"/>
              </a:tabLst>
              <a:defRPr>
                <a:solidFill>
                  <a:schemeClr val="tx1"/>
                </a:solidFill>
                <a:latin typeface="Arial" panose="020B0604020202020204" pitchFamily="34" charset="0"/>
              </a:defRPr>
            </a:lvl5pPr>
            <a:lvl6pPr marL="2286000" eaLnBrk="0" fontAlgn="base" hangingPunct="0">
              <a:spcBef>
                <a:spcPct val="0"/>
              </a:spcBef>
              <a:spcAft>
                <a:spcPct val="0"/>
              </a:spcAft>
              <a:tabLst>
                <a:tab pos="2035175" algn="l"/>
              </a:tabLst>
              <a:defRPr>
                <a:solidFill>
                  <a:schemeClr val="tx1"/>
                </a:solidFill>
                <a:latin typeface="Arial" panose="020B0604020202020204" pitchFamily="34" charset="0"/>
              </a:defRPr>
            </a:lvl6pPr>
            <a:lvl7pPr marL="2743200" eaLnBrk="0" fontAlgn="base" hangingPunct="0">
              <a:spcBef>
                <a:spcPct val="0"/>
              </a:spcBef>
              <a:spcAft>
                <a:spcPct val="0"/>
              </a:spcAft>
              <a:tabLst>
                <a:tab pos="2035175" algn="l"/>
              </a:tabLst>
              <a:defRPr>
                <a:solidFill>
                  <a:schemeClr val="tx1"/>
                </a:solidFill>
                <a:latin typeface="Arial" panose="020B0604020202020204" pitchFamily="34" charset="0"/>
              </a:defRPr>
            </a:lvl7pPr>
            <a:lvl8pPr marL="3200400" eaLnBrk="0" fontAlgn="base" hangingPunct="0">
              <a:spcBef>
                <a:spcPct val="0"/>
              </a:spcBef>
              <a:spcAft>
                <a:spcPct val="0"/>
              </a:spcAft>
              <a:tabLst>
                <a:tab pos="2035175" algn="l"/>
              </a:tabLst>
              <a:defRPr>
                <a:solidFill>
                  <a:schemeClr val="tx1"/>
                </a:solidFill>
                <a:latin typeface="Arial" panose="020B0604020202020204" pitchFamily="34" charset="0"/>
              </a:defRPr>
            </a:lvl8pPr>
            <a:lvl9pPr marL="3657600" eaLnBrk="0" fontAlgn="base" hangingPunct="0">
              <a:spcBef>
                <a:spcPct val="0"/>
              </a:spcBef>
              <a:spcAft>
                <a:spcPct val="0"/>
              </a:spcAft>
              <a:tabLst>
                <a:tab pos="2035175" algn="l"/>
              </a:tabLs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tab pos="2035175" algn="l"/>
              </a:tabLst>
            </a:pPr>
            <a:r>
              <a:rPr kumimoji="0" lang="en-GB" altLang="en-US" sz="20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Dataset contains 1 non-numerical and 2 numerical attributes out of which unnamed attribute is irrelevant 0 indicates non-depressive and 1 indicates depressive.</a:t>
            </a:r>
            <a:endParaRPr kumimoji="0" lang="en-GB"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tab pos="2035175" algn="l"/>
              </a:tabLst>
            </a:pPr>
            <a:endParaRPr kumimoji="0" lang="en-GB" altLang="en-US" sz="2000" b="0" i="0" u="none" strike="noStrike" cap="none" normalizeH="0" baseline="0" dirty="0">
              <a:ln>
                <a:noFill/>
              </a:ln>
              <a:solidFill>
                <a:schemeClr val="tx1"/>
              </a:solidFill>
              <a:effectLst/>
              <a:latin typeface="Arial" panose="020B0604020202020204" pitchFamily="34" charset="0"/>
            </a:endParaRPr>
          </a:p>
        </p:txBody>
      </p:sp>
      <p:pic>
        <p:nvPicPr>
          <p:cNvPr id="7" name="Picture 6">
            <a:extLst>
              <a:ext uri="{FF2B5EF4-FFF2-40B4-BE49-F238E27FC236}">
                <a16:creationId xmlns:a16="http://schemas.microsoft.com/office/drawing/2014/main" id="{893DC86C-DC02-F287-4424-808B7C4D80D5}"/>
              </a:ext>
            </a:extLst>
          </p:cNvPr>
          <p:cNvPicPr>
            <a:picLocks noChangeAspect="1"/>
          </p:cNvPicPr>
          <p:nvPr/>
        </p:nvPicPr>
        <p:blipFill>
          <a:blip r:embed="rId4"/>
          <a:stretch>
            <a:fillRect/>
          </a:stretch>
        </p:blipFill>
        <p:spPr>
          <a:xfrm>
            <a:off x="8653415" y="2907628"/>
            <a:ext cx="2439577" cy="1571472"/>
          </a:xfrm>
          <a:prstGeom prst="rect">
            <a:avLst/>
          </a:prstGeom>
        </p:spPr>
      </p:pic>
      <p:sp>
        <p:nvSpPr>
          <p:cNvPr id="9" name="TextBox 8">
            <a:extLst>
              <a:ext uri="{FF2B5EF4-FFF2-40B4-BE49-F238E27FC236}">
                <a16:creationId xmlns:a16="http://schemas.microsoft.com/office/drawing/2014/main" id="{70343C0C-EFD6-67BD-47B9-6BBAEC9BAF6E}"/>
              </a:ext>
            </a:extLst>
          </p:cNvPr>
          <p:cNvSpPr txBox="1"/>
          <p:nvPr/>
        </p:nvSpPr>
        <p:spPr>
          <a:xfrm>
            <a:off x="7315200" y="4744440"/>
            <a:ext cx="5717895" cy="1200329"/>
          </a:xfrm>
          <a:prstGeom prst="rect">
            <a:avLst/>
          </a:prstGeom>
          <a:noFill/>
        </p:spPr>
        <p:txBody>
          <a:bodyPr wrap="square">
            <a:spAutoFit/>
          </a:bodyPr>
          <a:lstStyle/>
          <a:p>
            <a:r>
              <a:rPr lang="en-IN" sz="1800" dirty="0">
                <a:solidFill>
                  <a:srgbClr val="000000"/>
                </a:solidFill>
                <a:effectLst/>
                <a:latin typeface="Times New Roman" panose="02020603050405020304" pitchFamily="18" charset="0"/>
                <a:ea typeface="Calibri" panose="020F0502020204030204" pitchFamily="34" charset="0"/>
              </a:rPr>
              <a:t>Image depicts the value counts in Class label which indicates whether the text is depressive or not. If the class label value is 0, the text is non depressive and the class label value is 1, the text is depressive.</a:t>
            </a:r>
            <a:endParaRPr lang="en-GB" dirty="0"/>
          </a:p>
        </p:txBody>
      </p:sp>
    </p:spTree>
    <p:extLst>
      <p:ext uri="{BB962C8B-B14F-4D97-AF65-F5344CB8AC3E}">
        <p14:creationId xmlns:p14="http://schemas.microsoft.com/office/powerpoint/2010/main" val="31037534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extLst>
              <a:ext uri="{FF2B5EF4-FFF2-40B4-BE49-F238E27FC236}">
                <a16:creationId xmlns:a16="http://schemas.microsoft.com/office/drawing/2014/main" id="{C7215293-6EE0-7E0A-0382-8F45396715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779548" y="4570799"/>
            <a:ext cx="1438741" cy="877474"/>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326CB478-89A2-76EB-C4B7-C6F3E28763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52683" y="4130815"/>
            <a:ext cx="3309518" cy="1317458"/>
          </a:xfrm>
          <a:prstGeom prst="rect">
            <a:avLst/>
          </a:prstGeom>
          <a:noFill/>
          <a:extLst>
            <a:ext uri="{909E8E84-426E-40DD-AFC4-6F175D3DCCD1}">
              <a14:hiddenFill xmlns:a14="http://schemas.microsoft.com/office/drawing/2010/main">
                <a:solidFill>
                  <a:srgbClr val="FFFFFF"/>
                </a:solidFill>
              </a14:hiddenFill>
            </a:ext>
          </a:extLst>
        </p:spPr>
      </p:pic>
      <p:pic>
        <p:nvPicPr>
          <p:cNvPr id="1025" name="Picture 1">
            <a:extLst>
              <a:ext uri="{FF2B5EF4-FFF2-40B4-BE49-F238E27FC236}">
                <a16:creationId xmlns:a16="http://schemas.microsoft.com/office/drawing/2014/main" id="{E8DFB82F-5455-82D6-426B-4F232CB1A7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72130" y="3651543"/>
            <a:ext cx="2114550" cy="18542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4">
            <a:extLst>
              <a:ext uri="{FF2B5EF4-FFF2-40B4-BE49-F238E27FC236}">
                <a16:creationId xmlns:a16="http://schemas.microsoft.com/office/drawing/2014/main" id="{9A264D1B-1C1D-E115-D673-2F81904FE77A}"/>
              </a:ext>
            </a:extLst>
          </p:cNvPr>
          <p:cNvSpPr>
            <a:spLocks noChangeArrowheads="1"/>
          </p:cNvSpPr>
          <p:nvPr/>
        </p:nvSpPr>
        <p:spPr bwMode="auto">
          <a:xfrm>
            <a:off x="1367489" y="799704"/>
            <a:ext cx="11665606" cy="24314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4572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457200" defTabSz="914400" rtl="0" eaLnBrk="0" fontAlgn="base" latinLnBrk="0" hangingPunct="0">
              <a:lnSpc>
                <a:spcPct val="100000"/>
              </a:lnSpc>
              <a:spcBef>
                <a:spcPct val="0"/>
              </a:spcBef>
              <a:spcAft>
                <a:spcPct val="0"/>
              </a:spcAft>
              <a:buClrTx/>
              <a:buSzTx/>
              <a:buFontTx/>
              <a:buNone/>
              <a:tabLst/>
            </a:pPr>
            <a:r>
              <a:rPr kumimoji="0" lang="en-GB" altLang="en-US" sz="1900" b="0" i="0" u="none" strike="noStrike" cap="none" normalizeH="0" baseline="0" dirty="0">
                <a:ln>
                  <a:noFill/>
                </a:ln>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During the analysis, I noticed that the dataset primarily includes tweets containing explicit keywords like “depressed” or “depression” to indicate depressive content. To address this limitation, I decided to augment the dataset with additional depressive tweets from another Kaggle dataset, enhancing the dataset's variety and improving the model's ability to detect depression beyond explicit keywords.</a:t>
            </a:r>
            <a:endParaRPr kumimoji="0" lang="en-GB" altLang="en-US" sz="19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457200" defTabSz="914400" rtl="0" eaLnBrk="0" fontAlgn="base" latinLnBrk="0" hangingPunct="0">
              <a:lnSpc>
                <a:spcPct val="100000"/>
              </a:lnSpc>
              <a:spcBef>
                <a:spcPct val="0"/>
              </a:spcBef>
              <a:spcAft>
                <a:spcPct val="0"/>
              </a:spcAft>
              <a:buClrTx/>
              <a:buSzTx/>
              <a:buFontTx/>
              <a:buNone/>
              <a:tabLst/>
            </a:pPr>
            <a:r>
              <a:rPr kumimoji="0" lang="en-GB" altLang="en-US" sz="1900" b="0" i="0" u="none" strike="noStrike" cap="none" normalizeH="0" baseline="0" dirty="0">
                <a:ln>
                  <a:noFill/>
                </a:ln>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Source: Kaggle.com</a:t>
            </a:r>
            <a:endParaRPr kumimoji="0" lang="en-GB" altLang="en-US" sz="19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457200" defTabSz="914400" rtl="0" eaLnBrk="0" fontAlgn="base" latinLnBrk="0" hangingPunct="0">
              <a:lnSpc>
                <a:spcPct val="100000"/>
              </a:lnSpc>
              <a:spcBef>
                <a:spcPct val="0"/>
              </a:spcBef>
              <a:spcAft>
                <a:spcPct val="0"/>
              </a:spcAft>
              <a:buClrTx/>
              <a:buSzTx/>
              <a:buFontTx/>
              <a:buNone/>
              <a:tabLst/>
            </a:pPr>
            <a:r>
              <a:rPr kumimoji="0" lang="en-GB" altLang="en-US" sz="1900" b="0" i="0" u="none" strike="noStrike" cap="none" normalizeH="0" baseline="0" dirty="0">
                <a:ln>
                  <a:noFill/>
                </a:ln>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After augmenting the dataset with additional depressive tweets to improve the model’s ability to detect depression, the dataset exploration results are as follows:</a:t>
            </a:r>
            <a:endParaRPr kumimoji="0" lang="en-GB" altLang="en-US" sz="19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457200" defTabSz="914400" rtl="0" eaLnBrk="0" fontAlgn="base" latinLnBrk="0" hangingPunct="0">
              <a:lnSpc>
                <a:spcPct val="100000"/>
              </a:lnSpc>
              <a:spcBef>
                <a:spcPct val="0"/>
              </a:spcBef>
              <a:spcAft>
                <a:spcPct val="0"/>
              </a:spcAft>
              <a:buClrTx/>
              <a:buSzTx/>
              <a:buFontTx/>
              <a:buNone/>
              <a:tabLst/>
            </a:pPr>
            <a:endParaRPr kumimoji="0" lang="en-GB" altLang="en-US" sz="1900" b="0" i="0" u="none" strike="noStrike" cap="none" normalizeH="0" baseline="0" dirty="0">
              <a:ln>
                <a:noFill/>
              </a:ln>
              <a:solidFill>
                <a:schemeClr val="tx1"/>
              </a:solidFill>
              <a:effectLst/>
              <a:latin typeface="Arial" panose="020B0604020202020204" pitchFamily="34" charset="0"/>
            </a:endParaRPr>
          </a:p>
        </p:txBody>
      </p:sp>
      <p:sp>
        <p:nvSpPr>
          <p:cNvPr id="5" name="Rectangle 5">
            <a:extLst>
              <a:ext uri="{FF2B5EF4-FFF2-40B4-BE49-F238E27FC236}">
                <a16:creationId xmlns:a16="http://schemas.microsoft.com/office/drawing/2014/main" id="{E3E1F3D5-6245-9627-9028-6511D4C61FBC}"/>
              </a:ext>
            </a:extLst>
          </p:cNvPr>
          <p:cNvSpPr>
            <a:spLocks noChangeArrowheads="1"/>
          </p:cNvSpPr>
          <p:nvPr/>
        </p:nvSpPr>
        <p:spPr bwMode="auto">
          <a:xfrm>
            <a:off x="10762798" y="5580257"/>
            <a:ext cx="3167984" cy="6771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4572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457200" algn="l" defTabSz="914400" rtl="0" eaLnBrk="0" fontAlgn="base" latinLnBrk="0" hangingPunct="0">
              <a:lnSpc>
                <a:spcPct val="100000"/>
              </a:lnSpc>
              <a:spcBef>
                <a:spcPct val="0"/>
              </a:spcBef>
              <a:spcAft>
                <a:spcPct val="0"/>
              </a:spcAft>
              <a:buClrTx/>
              <a:buSzTx/>
              <a:buFontTx/>
              <a:buNone/>
              <a:tabLst/>
            </a:pPr>
            <a:r>
              <a:rPr kumimoji="0" lang="en-GB" altLang="en-US" sz="1900" b="0" i="0" u="none" strike="noStrike" cap="none" normalizeH="0" baseline="0" dirty="0">
                <a:ln>
                  <a:noFill/>
                </a:ln>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Current Shape of dep.csv</a:t>
            </a:r>
            <a:endParaRPr kumimoji="0" lang="en-GB" altLang="en-US" sz="19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457200" algn="l" defTabSz="914400" rtl="0" eaLnBrk="0" fontAlgn="base" latinLnBrk="0" hangingPunct="0">
              <a:lnSpc>
                <a:spcPct val="100000"/>
              </a:lnSpc>
              <a:spcBef>
                <a:spcPct val="0"/>
              </a:spcBef>
              <a:spcAft>
                <a:spcPct val="0"/>
              </a:spcAft>
              <a:buClrTx/>
              <a:buSzTx/>
              <a:buFontTx/>
              <a:buNone/>
              <a:tabLst/>
            </a:pPr>
            <a:endParaRPr kumimoji="0" lang="en-GB" altLang="en-US" sz="19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
        <p:nvSpPr>
          <p:cNvPr id="6" name="Rectangle 6">
            <a:extLst>
              <a:ext uri="{FF2B5EF4-FFF2-40B4-BE49-F238E27FC236}">
                <a16:creationId xmlns:a16="http://schemas.microsoft.com/office/drawing/2014/main" id="{08F42413-15E2-3431-8536-F3214C203F8D}"/>
              </a:ext>
            </a:extLst>
          </p:cNvPr>
          <p:cNvSpPr>
            <a:spLocks noChangeArrowheads="1"/>
          </p:cNvSpPr>
          <p:nvPr/>
        </p:nvSpPr>
        <p:spPr bwMode="auto">
          <a:xfrm>
            <a:off x="1060538" y="5645117"/>
            <a:ext cx="3842795" cy="6771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4572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457200" algn="l" defTabSz="914400" rtl="0" eaLnBrk="0" fontAlgn="base" latinLnBrk="0" hangingPunct="0">
              <a:lnSpc>
                <a:spcPct val="100000"/>
              </a:lnSpc>
              <a:spcBef>
                <a:spcPct val="0"/>
              </a:spcBef>
              <a:spcAft>
                <a:spcPct val="0"/>
              </a:spcAft>
              <a:buClrTx/>
              <a:buSzTx/>
              <a:buFontTx/>
              <a:buNone/>
              <a:tabLst/>
            </a:pPr>
            <a:r>
              <a:rPr kumimoji="0" lang="en-GB" altLang="en-US" sz="1900" i="0" u="none" strike="noStrike" cap="none" normalizeH="0" baseline="0" dirty="0">
                <a:ln>
                  <a:noFill/>
                </a:ln>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a:t>
            </a:r>
            <a:r>
              <a:rPr kumimoji="0" lang="en-GB" altLang="en-US" sz="1900" b="0" i="0" u="none" strike="noStrike" cap="none" normalizeH="0" baseline="0" dirty="0">
                <a:ln>
                  <a:noFill/>
                </a:ln>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urrent Datatypes of dep.csv</a:t>
            </a:r>
            <a:endParaRPr kumimoji="0" lang="en-GB" altLang="en-US" sz="19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457200" algn="l" defTabSz="914400" rtl="0" eaLnBrk="0" fontAlgn="base" latinLnBrk="0" hangingPunct="0">
              <a:lnSpc>
                <a:spcPct val="100000"/>
              </a:lnSpc>
              <a:spcBef>
                <a:spcPct val="0"/>
              </a:spcBef>
              <a:spcAft>
                <a:spcPct val="0"/>
              </a:spcAft>
              <a:buClrTx/>
              <a:buSzTx/>
              <a:buFontTx/>
              <a:buNone/>
              <a:tabLst/>
            </a:pPr>
            <a:endParaRPr kumimoji="0" lang="en-GB" altLang="en-US" sz="19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
        <p:nvSpPr>
          <p:cNvPr id="7" name="Rectangle 7">
            <a:extLst>
              <a:ext uri="{FF2B5EF4-FFF2-40B4-BE49-F238E27FC236}">
                <a16:creationId xmlns:a16="http://schemas.microsoft.com/office/drawing/2014/main" id="{8547D3CB-3EC5-E1F5-0636-4073989C0646}"/>
              </a:ext>
            </a:extLst>
          </p:cNvPr>
          <p:cNvSpPr>
            <a:spLocks noChangeArrowheads="1"/>
          </p:cNvSpPr>
          <p:nvPr/>
        </p:nvSpPr>
        <p:spPr bwMode="auto">
          <a:xfrm>
            <a:off x="5782203" y="5645117"/>
            <a:ext cx="4269759" cy="3847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457200" algn="ctr" defTabSz="914400" rtl="0" eaLnBrk="0" fontAlgn="base" latinLnBrk="0" hangingPunct="0">
              <a:lnSpc>
                <a:spcPct val="100000"/>
              </a:lnSpc>
              <a:spcBef>
                <a:spcPct val="0"/>
              </a:spcBef>
              <a:spcAft>
                <a:spcPct val="0"/>
              </a:spcAft>
              <a:buClrTx/>
              <a:buSzTx/>
              <a:buFontTx/>
              <a:buNone/>
              <a:tabLst/>
            </a:pPr>
            <a:r>
              <a:rPr kumimoji="0" lang="en-GB" altLang="en-US" sz="1900" b="0" i="0" u="none" strike="noStrike" cap="none" normalizeH="0" baseline="0" dirty="0">
                <a:ln>
                  <a:noFill/>
                </a:ln>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Current Value Count of Class Label</a:t>
            </a:r>
            <a:endParaRPr kumimoji="0" lang="en-GB" altLang="en-US" sz="19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4289636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6B1826D-E023-C7C0-A4B0-2E7A4BEE0E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5662" y="947075"/>
            <a:ext cx="6531820" cy="3902717"/>
          </a:xfrm>
          <a:prstGeom prst="rect">
            <a:avLst/>
          </a:prstGeom>
        </p:spPr>
      </p:pic>
      <p:pic>
        <p:nvPicPr>
          <p:cNvPr id="3" name="Picture 2">
            <a:extLst>
              <a:ext uri="{FF2B5EF4-FFF2-40B4-BE49-F238E27FC236}">
                <a16:creationId xmlns:a16="http://schemas.microsoft.com/office/drawing/2014/main" id="{D0217CE6-F41B-474E-827B-EBF3E46960C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92919" y="947075"/>
            <a:ext cx="6593581" cy="3902717"/>
          </a:xfrm>
          <a:prstGeom prst="rect">
            <a:avLst/>
          </a:prstGeom>
        </p:spPr>
      </p:pic>
      <p:sp>
        <p:nvSpPr>
          <p:cNvPr id="4" name="TextBox 3">
            <a:extLst>
              <a:ext uri="{FF2B5EF4-FFF2-40B4-BE49-F238E27FC236}">
                <a16:creationId xmlns:a16="http://schemas.microsoft.com/office/drawing/2014/main" id="{730CDFB2-75C8-BF23-838E-7A96CF76A4A6}"/>
              </a:ext>
            </a:extLst>
          </p:cNvPr>
          <p:cNvSpPr txBox="1"/>
          <p:nvPr/>
        </p:nvSpPr>
        <p:spPr>
          <a:xfrm>
            <a:off x="1805651" y="4942390"/>
            <a:ext cx="4884516" cy="400110"/>
          </a:xfrm>
          <a:prstGeom prst="rect">
            <a:avLst/>
          </a:prstGeom>
          <a:noFill/>
        </p:spPr>
        <p:txBody>
          <a:bodyPr wrap="square" rtlCol="0">
            <a:spAutoFit/>
          </a:bodyPr>
          <a:lstStyle/>
          <a:p>
            <a:r>
              <a:rPr lang="en-GB" sz="2000" dirty="0">
                <a:latin typeface="Times New Roman" panose="02020603050405020304" pitchFamily="18" charset="0"/>
                <a:cs typeface="Times New Roman" panose="02020603050405020304" pitchFamily="18" charset="0"/>
              </a:rPr>
              <a:t>Visualization of Dataset before augmentation</a:t>
            </a:r>
          </a:p>
        </p:txBody>
      </p:sp>
      <p:sp>
        <p:nvSpPr>
          <p:cNvPr id="6" name="TextBox 5">
            <a:extLst>
              <a:ext uri="{FF2B5EF4-FFF2-40B4-BE49-F238E27FC236}">
                <a16:creationId xmlns:a16="http://schemas.microsoft.com/office/drawing/2014/main" id="{5CA923F1-9CED-9A4B-74EB-46716C5610B5}"/>
              </a:ext>
            </a:extLst>
          </p:cNvPr>
          <p:cNvSpPr txBox="1"/>
          <p:nvPr/>
        </p:nvSpPr>
        <p:spPr>
          <a:xfrm>
            <a:off x="8648218" y="4942390"/>
            <a:ext cx="4884516" cy="400110"/>
          </a:xfrm>
          <a:prstGeom prst="rect">
            <a:avLst/>
          </a:prstGeom>
          <a:noFill/>
        </p:spPr>
        <p:txBody>
          <a:bodyPr wrap="square" rtlCol="0">
            <a:spAutoFit/>
          </a:bodyPr>
          <a:lstStyle/>
          <a:p>
            <a:r>
              <a:rPr lang="en-GB" sz="2000" dirty="0">
                <a:latin typeface="Times New Roman" panose="02020603050405020304" pitchFamily="18" charset="0"/>
                <a:cs typeface="Times New Roman" panose="02020603050405020304" pitchFamily="18" charset="0"/>
              </a:rPr>
              <a:t>Visualization of Dataset after augmentation</a:t>
            </a:r>
          </a:p>
        </p:txBody>
      </p:sp>
    </p:spTree>
    <p:extLst>
      <p:ext uri="{BB962C8B-B14F-4D97-AF65-F5344CB8AC3E}">
        <p14:creationId xmlns:p14="http://schemas.microsoft.com/office/powerpoint/2010/main" val="15263172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2BA8BB0C-428D-2A07-4120-4F03A3DC98E1}"/>
              </a:ext>
            </a:extLst>
          </p:cNvPr>
          <p:cNvSpPr>
            <a:spLocks noChangeArrowheads="1"/>
          </p:cNvSpPr>
          <p:nvPr/>
        </p:nvSpPr>
        <p:spPr bwMode="auto">
          <a:xfrm>
            <a:off x="1221930" y="3637746"/>
            <a:ext cx="2698512"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tabLst>
                <a:tab pos="2035175" algn="l"/>
              </a:tabLst>
              <a:defRPr>
                <a:solidFill>
                  <a:schemeClr val="tx1"/>
                </a:solidFill>
                <a:latin typeface="Arial" panose="020B0604020202020204" pitchFamily="34" charset="0"/>
              </a:defRPr>
            </a:lvl1pPr>
            <a:lvl2pPr marL="457200" eaLnBrk="0" fontAlgn="base" hangingPunct="0">
              <a:spcBef>
                <a:spcPct val="0"/>
              </a:spcBef>
              <a:spcAft>
                <a:spcPct val="0"/>
              </a:spcAft>
              <a:tabLst>
                <a:tab pos="2035175" algn="l"/>
              </a:tabLst>
              <a:defRPr>
                <a:solidFill>
                  <a:schemeClr val="tx1"/>
                </a:solidFill>
                <a:latin typeface="Arial" panose="020B0604020202020204" pitchFamily="34" charset="0"/>
              </a:defRPr>
            </a:lvl2pPr>
            <a:lvl3pPr marL="914400" eaLnBrk="0" fontAlgn="base" hangingPunct="0">
              <a:spcBef>
                <a:spcPct val="0"/>
              </a:spcBef>
              <a:spcAft>
                <a:spcPct val="0"/>
              </a:spcAft>
              <a:tabLst>
                <a:tab pos="2035175" algn="l"/>
              </a:tabLst>
              <a:defRPr>
                <a:solidFill>
                  <a:schemeClr val="tx1"/>
                </a:solidFill>
                <a:latin typeface="Arial" panose="020B0604020202020204" pitchFamily="34" charset="0"/>
              </a:defRPr>
            </a:lvl3pPr>
            <a:lvl4pPr marL="1371600" eaLnBrk="0" fontAlgn="base" hangingPunct="0">
              <a:spcBef>
                <a:spcPct val="0"/>
              </a:spcBef>
              <a:spcAft>
                <a:spcPct val="0"/>
              </a:spcAft>
              <a:tabLst>
                <a:tab pos="2035175" algn="l"/>
              </a:tabLst>
              <a:defRPr>
                <a:solidFill>
                  <a:schemeClr val="tx1"/>
                </a:solidFill>
                <a:latin typeface="Arial" panose="020B0604020202020204" pitchFamily="34" charset="0"/>
              </a:defRPr>
            </a:lvl4pPr>
            <a:lvl5pPr marL="1828800" eaLnBrk="0" fontAlgn="base" hangingPunct="0">
              <a:spcBef>
                <a:spcPct val="0"/>
              </a:spcBef>
              <a:spcAft>
                <a:spcPct val="0"/>
              </a:spcAft>
              <a:tabLst>
                <a:tab pos="2035175" algn="l"/>
              </a:tabLst>
              <a:defRPr>
                <a:solidFill>
                  <a:schemeClr val="tx1"/>
                </a:solidFill>
                <a:latin typeface="Arial" panose="020B0604020202020204" pitchFamily="34" charset="0"/>
              </a:defRPr>
            </a:lvl5pPr>
            <a:lvl6pPr marL="2286000" eaLnBrk="0" fontAlgn="base" hangingPunct="0">
              <a:spcBef>
                <a:spcPct val="0"/>
              </a:spcBef>
              <a:spcAft>
                <a:spcPct val="0"/>
              </a:spcAft>
              <a:tabLst>
                <a:tab pos="2035175" algn="l"/>
              </a:tabLst>
              <a:defRPr>
                <a:solidFill>
                  <a:schemeClr val="tx1"/>
                </a:solidFill>
                <a:latin typeface="Arial" panose="020B0604020202020204" pitchFamily="34" charset="0"/>
              </a:defRPr>
            </a:lvl6pPr>
            <a:lvl7pPr marL="2743200" eaLnBrk="0" fontAlgn="base" hangingPunct="0">
              <a:spcBef>
                <a:spcPct val="0"/>
              </a:spcBef>
              <a:spcAft>
                <a:spcPct val="0"/>
              </a:spcAft>
              <a:tabLst>
                <a:tab pos="2035175" algn="l"/>
              </a:tabLst>
              <a:defRPr>
                <a:solidFill>
                  <a:schemeClr val="tx1"/>
                </a:solidFill>
                <a:latin typeface="Arial" panose="020B0604020202020204" pitchFamily="34" charset="0"/>
              </a:defRPr>
            </a:lvl7pPr>
            <a:lvl8pPr marL="3200400" eaLnBrk="0" fontAlgn="base" hangingPunct="0">
              <a:spcBef>
                <a:spcPct val="0"/>
              </a:spcBef>
              <a:spcAft>
                <a:spcPct val="0"/>
              </a:spcAft>
              <a:tabLst>
                <a:tab pos="2035175" algn="l"/>
              </a:tabLst>
              <a:defRPr>
                <a:solidFill>
                  <a:schemeClr val="tx1"/>
                </a:solidFill>
                <a:latin typeface="Arial" panose="020B0604020202020204" pitchFamily="34" charset="0"/>
              </a:defRPr>
            </a:lvl8pPr>
            <a:lvl9pPr marL="3657600" eaLnBrk="0" fontAlgn="base" hangingPunct="0">
              <a:spcBef>
                <a:spcPct val="0"/>
              </a:spcBef>
              <a:spcAft>
                <a:spcPct val="0"/>
              </a:spcAft>
              <a:tabLst>
                <a:tab pos="2035175" algn="l"/>
              </a:tabLs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tab pos="2035175" algn="l"/>
              </a:tabLst>
            </a:pPr>
            <a:r>
              <a:rPr kumimoji="0" lang="en-GB" altLang="en-US"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Missing Values</a:t>
            </a:r>
            <a:endParaRPr kumimoji="0" lang="en-GB"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tab pos="2035175" algn="l"/>
              </a:tabLst>
            </a:pPr>
            <a:r>
              <a:rPr kumimoji="0" lang="en-GB" altLang="en-US"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There are no missing values in the dataset.</a:t>
            </a:r>
            <a:endParaRPr kumimoji="0" lang="en-GB"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tab pos="2035175" algn="l"/>
              </a:tabLst>
            </a:pPr>
            <a:endParaRPr kumimoji="0" lang="en-GB"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3BB4E228-3004-D730-965A-C896015951B3}"/>
              </a:ext>
            </a:extLst>
          </p:cNvPr>
          <p:cNvSpPr txBox="1"/>
          <p:nvPr/>
        </p:nvSpPr>
        <p:spPr>
          <a:xfrm>
            <a:off x="4597309" y="6531319"/>
            <a:ext cx="2698512" cy="738664"/>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tab pos="2035175" algn="l"/>
              </a:tabLst>
            </a:pPr>
            <a:r>
              <a:rPr lang="en-GB" altLang="en-US" b="1"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Duplicate Values</a:t>
            </a:r>
            <a:endParaRPr kumimoji="0" lang="en-GB" altLang="en-US" b="0" i="0" u="none" strike="noStrike" cap="none" normalizeH="0" baseline="0" dirty="0">
              <a:ln>
                <a:noFill/>
              </a:ln>
              <a:solidFill>
                <a:schemeClr val="tx1"/>
              </a:solidFill>
              <a:effectLst/>
              <a:latin typeface="Times New Roman" panose="02020603050405020304" pitchFamily="18" charset="0"/>
              <a:ea typeface="Tahoma" panose="020B060403050404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tab pos="2035175" algn="l"/>
              </a:tabLst>
            </a:pPr>
            <a:r>
              <a:rPr kumimoji="0" lang="en-GB" altLang="en-US" b="0" i="0" u="none" strike="noStrike" cap="none" normalizeH="0" baseline="0" dirty="0">
                <a:ln>
                  <a:noFill/>
                </a:ln>
                <a:solidFill>
                  <a:schemeClr val="tx1"/>
                </a:solidFill>
                <a:effectLst/>
                <a:latin typeface="Times New Roman" panose="02020603050405020304" pitchFamily="18" charset="0"/>
                <a:ea typeface="Tahoma" panose="020B0604030504040204" pitchFamily="34" charset="0"/>
                <a:cs typeface="Times New Roman" panose="02020603050405020304" pitchFamily="18" charset="0"/>
              </a:rPr>
              <a:t>There are no </a:t>
            </a:r>
            <a:r>
              <a:rPr lang="en-GB" altLang="en-US"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duplicate</a:t>
            </a:r>
            <a:r>
              <a:rPr kumimoji="0" lang="en-GB" altLang="en-US" b="0" i="0" u="none" strike="noStrike" cap="none" normalizeH="0" baseline="0" dirty="0">
                <a:ln>
                  <a:noFill/>
                </a:ln>
                <a:solidFill>
                  <a:schemeClr val="tx1"/>
                </a:solidFill>
                <a:effectLst/>
                <a:latin typeface="Times New Roman" panose="02020603050405020304" pitchFamily="18" charset="0"/>
                <a:ea typeface="Tahoma" panose="020B0604030504040204" pitchFamily="34" charset="0"/>
                <a:cs typeface="Times New Roman" panose="02020603050405020304" pitchFamily="18" charset="0"/>
              </a:rPr>
              <a:t> values in the dataset.</a:t>
            </a:r>
          </a:p>
        </p:txBody>
      </p:sp>
      <p:sp>
        <p:nvSpPr>
          <p:cNvPr id="4" name="TextBox 3">
            <a:extLst>
              <a:ext uri="{FF2B5EF4-FFF2-40B4-BE49-F238E27FC236}">
                <a16:creationId xmlns:a16="http://schemas.microsoft.com/office/drawing/2014/main" id="{9A705A36-2860-A687-3015-832B1E5297AB}"/>
              </a:ext>
            </a:extLst>
          </p:cNvPr>
          <p:cNvSpPr txBox="1"/>
          <p:nvPr/>
        </p:nvSpPr>
        <p:spPr>
          <a:xfrm>
            <a:off x="9307822" y="4568652"/>
            <a:ext cx="2764990" cy="732021"/>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tab pos="2035175" algn="l"/>
              </a:tabLst>
            </a:pPr>
            <a:r>
              <a:rPr lang="en-GB" altLang="en-US" b="1"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Dropped Irrelevant Features</a:t>
            </a:r>
            <a:endParaRPr kumimoji="0" lang="en-GB" altLang="en-US" b="0" i="0" u="none" strike="noStrike" cap="none" normalizeH="0" baseline="0" dirty="0">
              <a:ln>
                <a:noFill/>
              </a:ln>
              <a:solidFill>
                <a:schemeClr val="tx1"/>
              </a:solidFill>
              <a:effectLst/>
              <a:latin typeface="Times New Roman" panose="02020603050405020304" pitchFamily="18" charset="0"/>
              <a:ea typeface="Tahoma" panose="020B060403050404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tab pos="2035175" algn="l"/>
              </a:tabLst>
            </a:pPr>
            <a:r>
              <a:rPr lang="en-GB" dirty="0">
                <a:latin typeface="Times New Roman" panose="02020603050405020304" pitchFamily="18" charset="0"/>
                <a:cs typeface="Times New Roman" panose="02020603050405020304" pitchFamily="18" charset="0"/>
              </a:rPr>
              <a:t>Dropped Irrelevant feature column Unnamed: 0.</a:t>
            </a:r>
            <a:endParaRPr kumimoji="0" lang="en-GB" altLang="en-US" b="0" i="0" u="none" strike="noStrike" cap="none" normalizeH="0" baseline="0" dirty="0">
              <a:ln>
                <a:noFill/>
              </a:ln>
              <a:solidFill>
                <a:schemeClr val="tx1"/>
              </a:solidFill>
              <a:effectLst/>
              <a:latin typeface="Times New Roman" panose="02020603050405020304" pitchFamily="18" charset="0"/>
              <a:ea typeface="Tahoma" panose="020B0604030504040204"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id="{58B92726-2304-625D-A678-DC21B868CC3D}"/>
              </a:ext>
            </a:extLst>
          </p:cNvPr>
          <p:cNvPicPr>
            <a:picLocks noChangeAspect="1"/>
          </p:cNvPicPr>
          <p:nvPr/>
        </p:nvPicPr>
        <p:blipFill>
          <a:blip r:embed="rId2"/>
          <a:stretch>
            <a:fillRect/>
          </a:stretch>
        </p:blipFill>
        <p:spPr>
          <a:xfrm>
            <a:off x="1257647" y="2038345"/>
            <a:ext cx="2057400" cy="1047750"/>
          </a:xfrm>
          <a:prstGeom prst="rect">
            <a:avLst/>
          </a:prstGeom>
        </p:spPr>
      </p:pic>
      <p:pic>
        <p:nvPicPr>
          <p:cNvPr id="6" name="Picture 5">
            <a:extLst>
              <a:ext uri="{FF2B5EF4-FFF2-40B4-BE49-F238E27FC236}">
                <a16:creationId xmlns:a16="http://schemas.microsoft.com/office/drawing/2014/main" id="{DA2FB079-F933-FBEF-7645-8F41D308F52E}"/>
              </a:ext>
            </a:extLst>
          </p:cNvPr>
          <p:cNvPicPr>
            <a:picLocks noChangeAspect="1"/>
          </p:cNvPicPr>
          <p:nvPr/>
        </p:nvPicPr>
        <p:blipFill>
          <a:blip r:embed="rId3"/>
          <a:stretch>
            <a:fillRect/>
          </a:stretch>
        </p:blipFill>
        <p:spPr>
          <a:xfrm>
            <a:off x="8020825" y="2583726"/>
            <a:ext cx="4425950" cy="1714500"/>
          </a:xfrm>
          <a:prstGeom prst="rect">
            <a:avLst/>
          </a:prstGeom>
        </p:spPr>
      </p:pic>
      <p:pic>
        <p:nvPicPr>
          <p:cNvPr id="7" name="Picture 6">
            <a:extLst>
              <a:ext uri="{FF2B5EF4-FFF2-40B4-BE49-F238E27FC236}">
                <a16:creationId xmlns:a16="http://schemas.microsoft.com/office/drawing/2014/main" id="{41B889F6-F794-1E9A-AC04-AFBEF59702B6}"/>
              </a:ext>
            </a:extLst>
          </p:cNvPr>
          <p:cNvPicPr>
            <a:picLocks noChangeAspect="1"/>
          </p:cNvPicPr>
          <p:nvPr/>
        </p:nvPicPr>
        <p:blipFill>
          <a:blip r:embed="rId4"/>
          <a:stretch>
            <a:fillRect/>
          </a:stretch>
        </p:blipFill>
        <p:spPr>
          <a:xfrm>
            <a:off x="4717040" y="2018976"/>
            <a:ext cx="1752600" cy="4254500"/>
          </a:xfrm>
          <a:prstGeom prst="rect">
            <a:avLst/>
          </a:prstGeom>
        </p:spPr>
      </p:pic>
      <p:sp>
        <p:nvSpPr>
          <p:cNvPr id="8" name="Title 1">
            <a:extLst>
              <a:ext uri="{FF2B5EF4-FFF2-40B4-BE49-F238E27FC236}">
                <a16:creationId xmlns:a16="http://schemas.microsoft.com/office/drawing/2014/main" id="{3C7D996D-3FCD-3EAB-EB26-53A00451DBB3}"/>
              </a:ext>
            </a:extLst>
          </p:cNvPr>
          <p:cNvSpPr txBox="1">
            <a:spLocks/>
          </p:cNvSpPr>
          <p:nvPr/>
        </p:nvSpPr>
        <p:spPr>
          <a:xfrm>
            <a:off x="193694" y="300803"/>
            <a:ext cx="6242707" cy="967512"/>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GB" b="1" dirty="0">
                <a:latin typeface="Times New Roman" panose="02020603050405020304" pitchFamily="18" charset="0"/>
                <a:cs typeface="Times New Roman" panose="02020603050405020304" pitchFamily="18" charset="0"/>
              </a:rPr>
              <a:t>Data Preprocessing</a:t>
            </a:r>
          </a:p>
        </p:txBody>
      </p:sp>
    </p:spTree>
    <p:extLst>
      <p:ext uri="{BB962C8B-B14F-4D97-AF65-F5344CB8AC3E}">
        <p14:creationId xmlns:p14="http://schemas.microsoft.com/office/powerpoint/2010/main" val="238702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67731D-15C5-FAE8-62DB-2F18F5018601}"/>
              </a:ext>
            </a:extLst>
          </p:cNvPr>
          <p:cNvSpPr txBox="1">
            <a:spLocks/>
          </p:cNvSpPr>
          <p:nvPr/>
        </p:nvSpPr>
        <p:spPr>
          <a:xfrm>
            <a:off x="312517" y="296667"/>
            <a:ext cx="5660020" cy="1382934"/>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GB" b="1" dirty="0">
                <a:latin typeface="Times New Roman" panose="02020603050405020304" pitchFamily="18" charset="0"/>
                <a:cs typeface="Times New Roman" panose="02020603050405020304" pitchFamily="18" charset="0"/>
              </a:rPr>
              <a:t>Text Preprocessing</a:t>
            </a:r>
          </a:p>
        </p:txBody>
      </p:sp>
      <p:sp>
        <p:nvSpPr>
          <p:cNvPr id="3" name="Rectangle 1">
            <a:extLst>
              <a:ext uri="{FF2B5EF4-FFF2-40B4-BE49-F238E27FC236}">
                <a16:creationId xmlns:a16="http://schemas.microsoft.com/office/drawing/2014/main" id="{DB28AB8A-D84F-18B2-5BC2-BD49E62F5A18}"/>
              </a:ext>
            </a:extLst>
          </p:cNvPr>
          <p:cNvSpPr>
            <a:spLocks noChangeArrowheads="1"/>
          </p:cNvSpPr>
          <p:nvPr/>
        </p:nvSpPr>
        <p:spPr bwMode="auto">
          <a:xfrm>
            <a:off x="862723" y="1442104"/>
            <a:ext cx="12904953" cy="6109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3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The goal is to clean and standardize the dataset for better analysis and modeling. Key preprocessing steps include:</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23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AutoNum type="arabicPeriod"/>
              <a:tabLst/>
            </a:pPr>
            <a:r>
              <a:rPr kumimoji="0" lang="en-US" altLang="en-US" sz="23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Removing Extra Spaces, Mentions, and Hyperlinks:</a:t>
            </a:r>
            <a:r>
              <a:rPr kumimoji="0" lang="en-US" altLang="en-US" sz="23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Regular expressions eliminate unnecessary spaces, mentions (e.g., '@user'), and hyperlinks.</a:t>
            </a:r>
          </a:p>
          <a:p>
            <a:pPr marL="0" marR="0" lvl="0" indent="0" algn="just" defTabSz="914400" rtl="0" eaLnBrk="0" fontAlgn="base" latinLnBrk="0" hangingPunct="0">
              <a:lnSpc>
                <a:spcPct val="100000"/>
              </a:lnSpc>
              <a:spcBef>
                <a:spcPct val="0"/>
              </a:spcBef>
              <a:spcAft>
                <a:spcPct val="0"/>
              </a:spcAft>
              <a:buClrTx/>
              <a:buSzTx/>
              <a:buFontTx/>
              <a:buAutoNum type="arabicPeriod"/>
              <a:tabLst/>
            </a:pPr>
            <a:endParaRPr kumimoji="0" lang="en-US" altLang="en-US" sz="23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AutoNum type="arabicPeriod" startAt="2"/>
              <a:tabLst/>
            </a:pPr>
            <a:r>
              <a:rPr kumimoji="0" lang="en-US" altLang="en-US" sz="23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Removing Punctuation, Numbers, and Capitalization:</a:t>
            </a:r>
            <a:r>
              <a:rPr kumimoji="0" lang="en-US" altLang="en-US" sz="23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Punctuation and numbers are removed, and text is converted to lowercase to ensure consistency.</a:t>
            </a:r>
          </a:p>
          <a:p>
            <a:pPr marL="0" marR="0" lvl="0" indent="0" algn="just" defTabSz="914400" rtl="0" eaLnBrk="0" fontAlgn="base" latinLnBrk="0" hangingPunct="0">
              <a:lnSpc>
                <a:spcPct val="100000"/>
              </a:lnSpc>
              <a:spcBef>
                <a:spcPct val="0"/>
              </a:spcBef>
              <a:spcAft>
                <a:spcPct val="0"/>
              </a:spcAft>
              <a:buClrTx/>
              <a:buSzTx/>
              <a:tabLst/>
            </a:pPr>
            <a:endParaRPr kumimoji="0" lang="en-US" altLang="en-US" sz="23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AutoNum type="arabicPeriod" startAt="3"/>
              <a:tabLst/>
            </a:pPr>
            <a:r>
              <a:rPr kumimoji="0" lang="en-US" altLang="en-US" sz="23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Tokenization:</a:t>
            </a:r>
            <a:r>
              <a:rPr kumimoji="0" lang="en-US" altLang="en-US" sz="23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The cleaned messages are split into individual words.</a:t>
            </a:r>
          </a:p>
          <a:p>
            <a:pPr marL="0" marR="0" lvl="0" indent="0" algn="just" defTabSz="914400" rtl="0" eaLnBrk="0" fontAlgn="base" latinLnBrk="0" hangingPunct="0">
              <a:lnSpc>
                <a:spcPct val="100000"/>
              </a:lnSpc>
              <a:spcBef>
                <a:spcPct val="0"/>
              </a:spcBef>
              <a:spcAft>
                <a:spcPct val="0"/>
              </a:spcAft>
              <a:buClrTx/>
              <a:buSzTx/>
              <a:tabLst/>
            </a:pPr>
            <a:endParaRPr kumimoji="0" lang="en-US" altLang="en-US" sz="23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AutoNum type="arabicPeriod" startAt="4"/>
              <a:tabLst/>
            </a:pPr>
            <a:r>
              <a:rPr kumimoji="0" lang="en-US" altLang="en-US" sz="23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Stemming:</a:t>
            </a:r>
            <a:r>
              <a:rPr kumimoji="0" lang="en-US" altLang="en-US" sz="23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Words are reduced to their root forms using the Porter stemming algorithm.</a:t>
            </a:r>
          </a:p>
          <a:p>
            <a:pPr marL="0" marR="0" lvl="0" indent="0" algn="just" defTabSz="914400" rtl="0" eaLnBrk="0" fontAlgn="base" latinLnBrk="0" hangingPunct="0">
              <a:lnSpc>
                <a:spcPct val="100000"/>
              </a:lnSpc>
              <a:spcBef>
                <a:spcPct val="0"/>
              </a:spcBef>
              <a:spcAft>
                <a:spcPct val="0"/>
              </a:spcAft>
              <a:buClrTx/>
              <a:buSzTx/>
              <a:tabLst/>
            </a:pPr>
            <a:endParaRPr kumimoji="0" lang="en-US" altLang="en-US" sz="23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AutoNum type="arabicPeriod" startAt="5"/>
              <a:tabLst/>
            </a:pPr>
            <a:r>
              <a:rPr kumimoji="0" lang="en-US" altLang="en-US" sz="23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Stopword</a:t>
            </a:r>
            <a:r>
              <a:rPr kumimoji="0" lang="en-US" altLang="en-US" sz="23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Removal:</a:t>
            </a:r>
            <a:r>
              <a:rPr kumimoji="0" lang="en-US" altLang="en-US" sz="23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Common </a:t>
            </a:r>
            <a:r>
              <a:rPr kumimoji="0" lang="en-US" altLang="en-US" sz="23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stopwords</a:t>
            </a:r>
            <a:r>
              <a:rPr kumimoji="0" lang="en-US" altLang="en-US" sz="23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and Twitter-specific terms are filtered out.</a:t>
            </a:r>
          </a:p>
          <a:p>
            <a:pPr marL="0" marR="0" lvl="0" indent="0" algn="just" defTabSz="914400" rtl="0" eaLnBrk="0" fontAlgn="base" latinLnBrk="0" hangingPunct="0">
              <a:lnSpc>
                <a:spcPct val="100000"/>
              </a:lnSpc>
              <a:spcBef>
                <a:spcPct val="0"/>
              </a:spcBef>
              <a:spcAft>
                <a:spcPct val="0"/>
              </a:spcAft>
              <a:buClrTx/>
              <a:buSzTx/>
              <a:tabLst/>
            </a:pPr>
            <a:endParaRPr kumimoji="0" lang="en-US" altLang="en-US" sz="23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AutoNum type="arabicPeriod" startAt="6"/>
              <a:tabLst/>
            </a:pPr>
            <a:r>
              <a:rPr kumimoji="0" lang="en-US" altLang="en-US" sz="23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Dataset Update:</a:t>
            </a:r>
            <a:r>
              <a:rPr kumimoji="0" lang="en-US" altLang="en-US" sz="23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The processed messages are added as a new column in the dataset for further analysis.</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3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NLTK handles </a:t>
            </a:r>
            <a:r>
              <a:rPr kumimoji="0" lang="en-US" altLang="en-US" sz="23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stopwords</a:t>
            </a:r>
            <a:r>
              <a:rPr kumimoji="0" lang="en-US" altLang="en-US" sz="23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and stemming, while the ‘re’ library manages string manipulation</a:t>
            </a:r>
          </a:p>
        </p:txBody>
      </p:sp>
    </p:spTree>
    <p:extLst>
      <p:ext uri="{BB962C8B-B14F-4D97-AF65-F5344CB8AC3E}">
        <p14:creationId xmlns:p14="http://schemas.microsoft.com/office/powerpoint/2010/main" val="22636730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12359BD-B335-275B-1955-4409CAD74366}"/>
              </a:ext>
            </a:extLst>
          </p:cNvPr>
          <p:cNvSpPr txBox="1"/>
          <p:nvPr/>
        </p:nvSpPr>
        <p:spPr>
          <a:xfrm>
            <a:off x="457199" y="-37298"/>
            <a:ext cx="9416006" cy="986360"/>
          </a:xfrm>
          <a:prstGeom prst="rect">
            <a:avLst/>
          </a:prstGeom>
          <a:noFill/>
        </p:spPr>
        <p:txBody>
          <a:bodyPr wrap="square">
            <a:spAutoFit/>
          </a:bodyPr>
          <a:lstStyle/>
          <a:p>
            <a:pPr>
              <a:lnSpc>
                <a:spcPct val="150000"/>
              </a:lnSpc>
            </a:pPr>
            <a:r>
              <a:rPr lang="en-GB" sz="4400" b="1" dirty="0">
                <a:latin typeface="Times New Roman" panose="02020603050405020304" pitchFamily="18" charset="0"/>
                <a:cs typeface="Times New Roman" panose="02020603050405020304" pitchFamily="18" charset="0"/>
              </a:rPr>
              <a:t>Working of Feature Extraction:</a:t>
            </a:r>
          </a:p>
        </p:txBody>
      </p:sp>
      <p:sp>
        <p:nvSpPr>
          <p:cNvPr id="3" name="Rectangle 2">
            <a:extLst>
              <a:ext uri="{FF2B5EF4-FFF2-40B4-BE49-F238E27FC236}">
                <a16:creationId xmlns:a16="http://schemas.microsoft.com/office/drawing/2014/main" id="{759B7DCE-A625-087D-B851-06569727510B}"/>
              </a:ext>
            </a:extLst>
          </p:cNvPr>
          <p:cNvSpPr>
            <a:spLocks noChangeArrowheads="1"/>
          </p:cNvSpPr>
          <p:nvPr/>
        </p:nvSpPr>
        <p:spPr bwMode="auto">
          <a:xfrm>
            <a:off x="739109" y="1265346"/>
            <a:ext cx="12097213" cy="6463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1. </a:t>
            </a:r>
            <a:r>
              <a:rPr kumimoji="0" lang="en-US" altLang="en-US"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TfidfVectorizer</a:t>
            </a:r>
            <a:r>
              <a:rPr kumimoji="0" lang="en-US" altLang="en-US"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Configuration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ngram_range</a:t>
            </a:r>
            <a:r>
              <a:rPr kumimoji="0" lang="en-US" altLang="en-US"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 (1, 2):</a:t>
            </a:r>
            <a:endPar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Considers unigrams (single words) and bigrams (two-word combinations).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max_df</a:t>
            </a:r>
            <a:r>
              <a:rPr kumimoji="0" lang="en-US" altLang="en-US"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 0.75:</a:t>
            </a:r>
            <a:endPar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Ignores terms appearing in over 75% of documents (too common).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min_df</a:t>
            </a:r>
            <a:r>
              <a:rPr kumimoji="0" lang="en-US" altLang="en-US"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 5:</a:t>
            </a:r>
            <a:endPar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Excludes terms appearing in fewer than 5 documents (too rare).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max_features</a:t>
            </a:r>
            <a:r>
              <a:rPr kumimoji="0" lang="en-US" altLang="en-US"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 10,000:</a:t>
            </a:r>
            <a:endPar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Limits the vocabulary to the top 10,000 terms (controls dimensionality).</a:t>
            </a:r>
          </a:p>
          <a:p>
            <a:pPr marL="457200" marR="0" lvl="1" indent="0" algn="l" defTabSz="914400" rtl="0" eaLnBrk="0" fontAlgn="base" latinLnBrk="0" hangingPunct="0">
              <a:lnSpc>
                <a:spcPct val="100000"/>
              </a:lnSpc>
              <a:spcBef>
                <a:spcPct val="0"/>
              </a:spcBef>
              <a:spcAft>
                <a:spcPct val="0"/>
              </a:spcAft>
              <a:buClrTx/>
              <a:buSzTx/>
              <a:buFontTx/>
              <a:buChar char="•"/>
              <a:tabLst/>
            </a:pPr>
            <a:endPar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2. TF-IDF Feature Matrix</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fit_transform</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generates a sparse matrix.</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Rows:</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Represent individual documents/messages.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Columns:</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Represent the TF-IDF scores for words/phrases.</a:t>
            </a:r>
            <a:endParaRPr lang="en-US" altLang="en-US" dirty="0">
              <a:solidFill>
                <a:schemeClr val="tx1"/>
              </a:solidFill>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tabLst/>
            </a:pPr>
            <a:endPar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3. Conversion to </a:t>
            </a:r>
            <a:r>
              <a:rPr kumimoji="0" lang="en-US" altLang="en-US"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DataFrame</a:t>
            </a:r>
            <a:endParaRPr kumimoji="0" lang="en-US" altLang="en-US"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Sparse matrix is converted to a Pandas </a:t>
            </a:r>
            <a:r>
              <a:rPr kumimoji="0" lang="en-US" altLang="en-US"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DataFrame</a:t>
            </a: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Structured and user-friendly for easier analysis and inspection.</a:t>
            </a:r>
          </a:p>
          <a:p>
            <a:pPr marL="0" marR="0" lvl="0" indent="0" algn="l" defTabSz="914400" rtl="0" eaLnBrk="0" fontAlgn="base" latinLnBrk="0" hangingPunct="0">
              <a:lnSpc>
                <a:spcPct val="100000"/>
              </a:lnSpc>
              <a:spcBef>
                <a:spcPct val="0"/>
              </a:spcBef>
              <a:spcAft>
                <a:spcPct val="0"/>
              </a:spcAft>
              <a:buClrTx/>
              <a:buSzTx/>
              <a:tabLst/>
            </a:pPr>
            <a:endPar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4. Preview of TF-IDF </a:t>
            </a:r>
            <a:r>
              <a:rPr kumimoji="0" lang="en-US" altLang="en-US"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DataFrame</a:t>
            </a:r>
            <a:endParaRPr kumimoji="0" lang="en-US" altLang="en-US"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head() displays the first few rows.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Provides insight into the numerical representation of the text data.</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4A71BA99-0DDA-A44B-A7B5-990DA2B67F14}"/>
              </a:ext>
            </a:extLst>
          </p:cNvPr>
          <p:cNvPicPr>
            <a:picLocks noChangeAspect="1"/>
          </p:cNvPicPr>
          <p:nvPr/>
        </p:nvPicPr>
        <p:blipFill>
          <a:blip r:embed="rId2"/>
          <a:stretch>
            <a:fillRect/>
          </a:stretch>
        </p:blipFill>
        <p:spPr>
          <a:xfrm>
            <a:off x="8229601" y="1050936"/>
            <a:ext cx="6261904" cy="1521422"/>
          </a:xfrm>
          <a:prstGeom prst="rect">
            <a:avLst/>
          </a:prstGeom>
        </p:spPr>
      </p:pic>
      <p:pic>
        <p:nvPicPr>
          <p:cNvPr id="5" name="Picture 4">
            <a:extLst>
              <a:ext uri="{FF2B5EF4-FFF2-40B4-BE49-F238E27FC236}">
                <a16:creationId xmlns:a16="http://schemas.microsoft.com/office/drawing/2014/main" id="{6490EFEE-4AE1-BA2F-5F63-BED9F761A9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28707" y="2730500"/>
            <a:ext cx="3483610" cy="2768600"/>
          </a:xfrm>
          <a:prstGeom prst="rect">
            <a:avLst/>
          </a:prstGeom>
        </p:spPr>
      </p:pic>
    </p:spTree>
    <p:extLst>
      <p:ext uri="{BB962C8B-B14F-4D97-AF65-F5344CB8AC3E}">
        <p14:creationId xmlns:p14="http://schemas.microsoft.com/office/powerpoint/2010/main" val="32144708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D602A5-F926-1903-12F1-E92BF4D09777}"/>
              </a:ext>
            </a:extLst>
          </p:cNvPr>
          <p:cNvSpPr txBox="1">
            <a:spLocks/>
          </p:cNvSpPr>
          <p:nvPr/>
        </p:nvSpPr>
        <p:spPr>
          <a:xfrm>
            <a:off x="572766" y="532716"/>
            <a:ext cx="6510940" cy="1180335"/>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GB" b="1" dirty="0">
                <a:latin typeface="Times New Roman" panose="02020603050405020304" pitchFamily="18" charset="0"/>
                <a:cs typeface="Times New Roman" panose="02020603050405020304" pitchFamily="18" charset="0"/>
              </a:rPr>
              <a:t>Working Of Algorithms</a:t>
            </a:r>
          </a:p>
        </p:txBody>
      </p:sp>
      <p:sp>
        <p:nvSpPr>
          <p:cNvPr id="3" name="Title 1">
            <a:extLst>
              <a:ext uri="{FF2B5EF4-FFF2-40B4-BE49-F238E27FC236}">
                <a16:creationId xmlns:a16="http://schemas.microsoft.com/office/drawing/2014/main" id="{AA339A4B-2376-5EAD-8DAE-D54DC2EE26D4}"/>
              </a:ext>
            </a:extLst>
          </p:cNvPr>
          <p:cNvSpPr txBox="1">
            <a:spLocks/>
          </p:cNvSpPr>
          <p:nvPr/>
        </p:nvSpPr>
        <p:spPr>
          <a:xfrm>
            <a:off x="1058900" y="2011202"/>
            <a:ext cx="9717129" cy="438959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Pathway Extreme Thin"/>
              <a:buNone/>
              <a:defRPr sz="3000" b="0" i="0" u="none" strike="noStrike" cap="none">
                <a:solidFill>
                  <a:schemeClr val="dk1"/>
                </a:solidFill>
                <a:latin typeface="Pathway Extreme Thin"/>
                <a:ea typeface="Pathway Extreme Thin"/>
                <a:cs typeface="Pathway Extreme Thin"/>
                <a:sym typeface="Pathway Extreme Thin"/>
              </a:defRPr>
            </a:lvl1pPr>
            <a:lvl2pPr marR="0" lvl="1" algn="l" rtl="0">
              <a:lnSpc>
                <a:spcPct val="100000"/>
              </a:lnSpc>
              <a:spcBef>
                <a:spcPts val="0"/>
              </a:spcBef>
              <a:spcAft>
                <a:spcPts val="0"/>
              </a:spcAft>
              <a:buClr>
                <a:schemeClr val="dk1"/>
              </a:buClr>
              <a:buSzPts val="3500"/>
              <a:buFont typeface="Pathway Extreme Thin"/>
              <a:buNone/>
              <a:defRPr sz="3500" b="0" i="0" u="none" strike="noStrike" cap="none">
                <a:solidFill>
                  <a:schemeClr val="dk1"/>
                </a:solidFill>
                <a:latin typeface="Pathway Extreme Thin"/>
                <a:ea typeface="Pathway Extreme Thin"/>
                <a:cs typeface="Pathway Extreme Thin"/>
                <a:sym typeface="Pathway Extreme Thin"/>
              </a:defRPr>
            </a:lvl2pPr>
            <a:lvl3pPr marR="0" lvl="2" algn="l" rtl="0">
              <a:lnSpc>
                <a:spcPct val="100000"/>
              </a:lnSpc>
              <a:spcBef>
                <a:spcPts val="0"/>
              </a:spcBef>
              <a:spcAft>
                <a:spcPts val="0"/>
              </a:spcAft>
              <a:buClr>
                <a:schemeClr val="dk1"/>
              </a:buClr>
              <a:buSzPts val="3500"/>
              <a:buFont typeface="Pathway Extreme Thin"/>
              <a:buNone/>
              <a:defRPr sz="3500" b="0" i="0" u="none" strike="noStrike" cap="none">
                <a:solidFill>
                  <a:schemeClr val="dk1"/>
                </a:solidFill>
                <a:latin typeface="Pathway Extreme Thin"/>
                <a:ea typeface="Pathway Extreme Thin"/>
                <a:cs typeface="Pathway Extreme Thin"/>
                <a:sym typeface="Pathway Extreme Thin"/>
              </a:defRPr>
            </a:lvl3pPr>
            <a:lvl4pPr marR="0" lvl="3" algn="l" rtl="0">
              <a:lnSpc>
                <a:spcPct val="100000"/>
              </a:lnSpc>
              <a:spcBef>
                <a:spcPts val="0"/>
              </a:spcBef>
              <a:spcAft>
                <a:spcPts val="0"/>
              </a:spcAft>
              <a:buClr>
                <a:schemeClr val="dk1"/>
              </a:buClr>
              <a:buSzPts val="3500"/>
              <a:buFont typeface="Pathway Extreme Thin"/>
              <a:buNone/>
              <a:defRPr sz="3500" b="0" i="0" u="none" strike="noStrike" cap="none">
                <a:solidFill>
                  <a:schemeClr val="dk1"/>
                </a:solidFill>
                <a:latin typeface="Pathway Extreme Thin"/>
                <a:ea typeface="Pathway Extreme Thin"/>
                <a:cs typeface="Pathway Extreme Thin"/>
                <a:sym typeface="Pathway Extreme Thin"/>
              </a:defRPr>
            </a:lvl4pPr>
            <a:lvl5pPr marR="0" lvl="4" algn="l" rtl="0">
              <a:lnSpc>
                <a:spcPct val="100000"/>
              </a:lnSpc>
              <a:spcBef>
                <a:spcPts val="0"/>
              </a:spcBef>
              <a:spcAft>
                <a:spcPts val="0"/>
              </a:spcAft>
              <a:buClr>
                <a:schemeClr val="dk1"/>
              </a:buClr>
              <a:buSzPts val="3500"/>
              <a:buFont typeface="Pathway Extreme Thin"/>
              <a:buNone/>
              <a:defRPr sz="3500" b="0" i="0" u="none" strike="noStrike" cap="none">
                <a:solidFill>
                  <a:schemeClr val="dk1"/>
                </a:solidFill>
                <a:latin typeface="Pathway Extreme Thin"/>
                <a:ea typeface="Pathway Extreme Thin"/>
                <a:cs typeface="Pathway Extreme Thin"/>
                <a:sym typeface="Pathway Extreme Thin"/>
              </a:defRPr>
            </a:lvl5pPr>
            <a:lvl6pPr marR="0" lvl="5" algn="l" rtl="0">
              <a:lnSpc>
                <a:spcPct val="100000"/>
              </a:lnSpc>
              <a:spcBef>
                <a:spcPts val="0"/>
              </a:spcBef>
              <a:spcAft>
                <a:spcPts val="0"/>
              </a:spcAft>
              <a:buClr>
                <a:schemeClr val="dk1"/>
              </a:buClr>
              <a:buSzPts val="3500"/>
              <a:buFont typeface="Pathway Extreme Thin"/>
              <a:buNone/>
              <a:defRPr sz="3500" b="0" i="0" u="none" strike="noStrike" cap="none">
                <a:solidFill>
                  <a:schemeClr val="dk1"/>
                </a:solidFill>
                <a:latin typeface="Pathway Extreme Thin"/>
                <a:ea typeface="Pathway Extreme Thin"/>
                <a:cs typeface="Pathway Extreme Thin"/>
                <a:sym typeface="Pathway Extreme Thin"/>
              </a:defRPr>
            </a:lvl6pPr>
            <a:lvl7pPr marR="0" lvl="6" algn="l" rtl="0">
              <a:lnSpc>
                <a:spcPct val="100000"/>
              </a:lnSpc>
              <a:spcBef>
                <a:spcPts val="0"/>
              </a:spcBef>
              <a:spcAft>
                <a:spcPts val="0"/>
              </a:spcAft>
              <a:buClr>
                <a:schemeClr val="dk1"/>
              </a:buClr>
              <a:buSzPts val="3500"/>
              <a:buFont typeface="Pathway Extreme Thin"/>
              <a:buNone/>
              <a:defRPr sz="3500" b="0" i="0" u="none" strike="noStrike" cap="none">
                <a:solidFill>
                  <a:schemeClr val="dk1"/>
                </a:solidFill>
                <a:latin typeface="Pathway Extreme Thin"/>
                <a:ea typeface="Pathway Extreme Thin"/>
                <a:cs typeface="Pathway Extreme Thin"/>
                <a:sym typeface="Pathway Extreme Thin"/>
              </a:defRPr>
            </a:lvl7pPr>
            <a:lvl8pPr marR="0" lvl="7" algn="l" rtl="0">
              <a:lnSpc>
                <a:spcPct val="100000"/>
              </a:lnSpc>
              <a:spcBef>
                <a:spcPts val="0"/>
              </a:spcBef>
              <a:spcAft>
                <a:spcPts val="0"/>
              </a:spcAft>
              <a:buClr>
                <a:schemeClr val="dk1"/>
              </a:buClr>
              <a:buSzPts val="3500"/>
              <a:buFont typeface="Pathway Extreme Thin"/>
              <a:buNone/>
              <a:defRPr sz="3500" b="0" i="0" u="none" strike="noStrike" cap="none">
                <a:solidFill>
                  <a:schemeClr val="dk1"/>
                </a:solidFill>
                <a:latin typeface="Pathway Extreme Thin"/>
                <a:ea typeface="Pathway Extreme Thin"/>
                <a:cs typeface="Pathway Extreme Thin"/>
                <a:sym typeface="Pathway Extreme Thin"/>
              </a:defRPr>
            </a:lvl8pPr>
            <a:lvl9pPr marR="0" lvl="8" algn="l" rtl="0">
              <a:lnSpc>
                <a:spcPct val="100000"/>
              </a:lnSpc>
              <a:spcBef>
                <a:spcPts val="0"/>
              </a:spcBef>
              <a:spcAft>
                <a:spcPts val="0"/>
              </a:spcAft>
              <a:buClr>
                <a:schemeClr val="dk1"/>
              </a:buClr>
              <a:buSzPts val="3500"/>
              <a:buFont typeface="Pathway Extreme Thin"/>
              <a:buNone/>
              <a:defRPr sz="3500" b="0" i="0" u="none" strike="noStrike" cap="none">
                <a:solidFill>
                  <a:schemeClr val="dk1"/>
                </a:solidFill>
                <a:latin typeface="Pathway Extreme Thin"/>
                <a:ea typeface="Pathway Extreme Thin"/>
                <a:cs typeface="Pathway Extreme Thin"/>
                <a:sym typeface="Pathway Extreme Thin"/>
              </a:defRPr>
            </a:lvl9pPr>
          </a:lstStyle>
          <a:p>
            <a:r>
              <a:rPr lang="en-GB" sz="3500" b="1" dirty="0">
                <a:latin typeface="Times New Roman" panose="02020603050405020304" pitchFamily="18" charset="0"/>
                <a:cs typeface="Times New Roman" panose="02020603050405020304" pitchFamily="18" charset="0"/>
              </a:rPr>
              <a:t>Random Forest:</a:t>
            </a:r>
          </a:p>
          <a:p>
            <a:endParaRPr lang="en-GB" sz="2500" b="1" dirty="0">
              <a:latin typeface="Times New Roman" panose="02020603050405020304" pitchFamily="18" charset="0"/>
              <a:cs typeface="Times New Roman" panose="02020603050405020304" pitchFamily="18" charset="0"/>
            </a:endParaRPr>
          </a:p>
          <a:p>
            <a:pPr algn="just">
              <a:lnSpc>
                <a:spcPct val="115000"/>
              </a:lnSpc>
              <a:spcAft>
                <a:spcPts val="1000"/>
              </a:spcAft>
            </a:pPr>
            <a:r>
              <a:rPr lang="en-GB" sz="2500" dirty="0">
                <a:latin typeface="Times New Roman" panose="02020603050405020304" pitchFamily="18" charset="0"/>
                <a:cs typeface="Times New Roman" panose="02020603050405020304" pitchFamily="18" charset="0"/>
              </a:rPr>
              <a:t>Step-1: Select random K data points from the training set. </a:t>
            </a:r>
          </a:p>
          <a:p>
            <a:pPr algn="just">
              <a:lnSpc>
                <a:spcPct val="115000"/>
              </a:lnSpc>
              <a:spcAft>
                <a:spcPts val="1000"/>
              </a:spcAft>
            </a:pPr>
            <a:r>
              <a:rPr lang="en-GB" sz="2500" dirty="0">
                <a:latin typeface="Times New Roman" panose="02020603050405020304" pitchFamily="18" charset="0"/>
                <a:cs typeface="Times New Roman" panose="02020603050405020304" pitchFamily="18" charset="0"/>
              </a:rPr>
              <a:t>Step-2: Build the decision trees associated with the selected data points (Subsets).</a:t>
            </a:r>
          </a:p>
          <a:p>
            <a:pPr algn="just">
              <a:lnSpc>
                <a:spcPct val="115000"/>
              </a:lnSpc>
              <a:spcAft>
                <a:spcPts val="1000"/>
              </a:spcAft>
            </a:pPr>
            <a:r>
              <a:rPr lang="en-GB" sz="2500" dirty="0">
                <a:latin typeface="Times New Roman" panose="02020603050405020304" pitchFamily="18" charset="0"/>
                <a:cs typeface="Times New Roman" panose="02020603050405020304" pitchFamily="18" charset="0"/>
              </a:rPr>
              <a:t>Step-3: Choose the number N for decision trees that you want to build. </a:t>
            </a:r>
          </a:p>
          <a:p>
            <a:pPr algn="just">
              <a:lnSpc>
                <a:spcPct val="115000"/>
              </a:lnSpc>
              <a:spcAft>
                <a:spcPts val="1000"/>
              </a:spcAft>
            </a:pPr>
            <a:r>
              <a:rPr lang="en-GB" sz="2500" dirty="0">
                <a:latin typeface="Times New Roman" panose="02020603050405020304" pitchFamily="18" charset="0"/>
                <a:cs typeface="Times New Roman" panose="02020603050405020304" pitchFamily="18" charset="0"/>
              </a:rPr>
              <a:t>Step-4: Repeat Step 1 &amp; 2. </a:t>
            </a:r>
          </a:p>
          <a:p>
            <a:pPr algn="just">
              <a:lnSpc>
                <a:spcPct val="115000"/>
              </a:lnSpc>
              <a:spcAft>
                <a:spcPts val="1000"/>
              </a:spcAft>
            </a:pPr>
            <a:r>
              <a:rPr lang="en-GB" sz="2500" dirty="0">
                <a:latin typeface="Times New Roman" panose="02020603050405020304" pitchFamily="18" charset="0"/>
                <a:cs typeface="Times New Roman" panose="02020603050405020304" pitchFamily="18" charset="0"/>
              </a:rPr>
              <a:t>Step-5: For new data points, find the predictions of each decision tree, and assign the new data points to the category that wins the majority votes. </a:t>
            </a:r>
            <a:endParaRPr lang="en-GB" sz="2500" b="1" dirty="0">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3747389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4E220902-6572-7DEE-1B22-42BE0A52D308}"/>
              </a:ext>
            </a:extLst>
          </p:cNvPr>
          <p:cNvSpPr txBox="1">
            <a:spLocks/>
          </p:cNvSpPr>
          <p:nvPr/>
        </p:nvSpPr>
        <p:spPr>
          <a:xfrm>
            <a:off x="1177690" y="572647"/>
            <a:ext cx="5952316" cy="836421"/>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39700" indent="0">
              <a:buFont typeface="Arial" pitchFamily="34" charset="0"/>
              <a:buNone/>
            </a:pPr>
            <a:r>
              <a:rPr lang="en-GB" sz="3500" b="1" dirty="0">
                <a:latin typeface="Times New Roman" panose="02020603050405020304" pitchFamily="18" charset="0"/>
                <a:cs typeface="Times New Roman" panose="02020603050405020304" pitchFamily="18" charset="0"/>
              </a:rPr>
              <a:t>Decision Tree</a:t>
            </a:r>
          </a:p>
        </p:txBody>
      </p:sp>
      <p:sp>
        <p:nvSpPr>
          <p:cNvPr id="3" name="TextBox 2">
            <a:extLst>
              <a:ext uri="{FF2B5EF4-FFF2-40B4-BE49-F238E27FC236}">
                <a16:creationId xmlns:a16="http://schemas.microsoft.com/office/drawing/2014/main" id="{A3AA7CBC-6481-583C-CD22-05A5A4171364}"/>
              </a:ext>
            </a:extLst>
          </p:cNvPr>
          <p:cNvSpPr txBox="1"/>
          <p:nvPr/>
        </p:nvSpPr>
        <p:spPr>
          <a:xfrm>
            <a:off x="1302445" y="1595916"/>
            <a:ext cx="8559186" cy="4639860"/>
          </a:xfrm>
          <a:prstGeom prst="rect">
            <a:avLst/>
          </a:prstGeom>
          <a:noFill/>
        </p:spPr>
        <p:txBody>
          <a:bodyPr wrap="square">
            <a:spAutoFit/>
          </a:bodyPr>
          <a:lstStyle/>
          <a:p>
            <a:pPr>
              <a:lnSpc>
                <a:spcPct val="150000"/>
              </a:lnSpc>
            </a:pPr>
            <a:r>
              <a:rPr lang="en-GB" sz="2500" dirty="0">
                <a:latin typeface="Times New Roman" panose="02020603050405020304" pitchFamily="18" charset="0"/>
                <a:cs typeface="Times New Roman" panose="02020603050405020304" pitchFamily="18" charset="0"/>
              </a:rPr>
              <a:t>Step 1: Start with the entire dataset at the root node. </a:t>
            </a:r>
          </a:p>
          <a:p>
            <a:pPr>
              <a:lnSpc>
                <a:spcPct val="150000"/>
              </a:lnSpc>
            </a:pPr>
            <a:r>
              <a:rPr lang="en-GB" sz="2500" dirty="0">
                <a:latin typeface="Times New Roman" panose="02020603050405020304" pitchFamily="18" charset="0"/>
                <a:cs typeface="Times New Roman" panose="02020603050405020304" pitchFamily="18" charset="0"/>
              </a:rPr>
              <a:t>Step 2: Select the best feature to split the data at the root node. </a:t>
            </a:r>
          </a:p>
          <a:p>
            <a:pPr>
              <a:lnSpc>
                <a:spcPct val="150000"/>
              </a:lnSpc>
            </a:pPr>
            <a:r>
              <a:rPr lang="en-GB" sz="2500" dirty="0">
                <a:latin typeface="Times New Roman" panose="02020603050405020304" pitchFamily="18" charset="0"/>
                <a:cs typeface="Times New Roman" panose="02020603050405020304" pitchFamily="18" charset="0"/>
              </a:rPr>
              <a:t>Step 3: Split the dataset into subsets based on the chosen feature and split point. </a:t>
            </a:r>
          </a:p>
          <a:p>
            <a:pPr>
              <a:lnSpc>
                <a:spcPct val="150000"/>
              </a:lnSpc>
            </a:pPr>
            <a:r>
              <a:rPr lang="en-GB" sz="2500" dirty="0">
                <a:latin typeface="Times New Roman" panose="02020603050405020304" pitchFamily="18" charset="0"/>
                <a:cs typeface="Times New Roman" panose="02020603050405020304" pitchFamily="18" charset="0"/>
              </a:rPr>
              <a:t>Step 4: Repeat Steps 2 &amp; 3 for each subset to build the tree. </a:t>
            </a:r>
          </a:p>
          <a:p>
            <a:pPr>
              <a:lnSpc>
                <a:spcPct val="150000"/>
              </a:lnSpc>
            </a:pPr>
            <a:r>
              <a:rPr lang="en-GB" sz="2500" dirty="0">
                <a:latin typeface="Times New Roman" panose="02020603050405020304" pitchFamily="18" charset="0"/>
                <a:cs typeface="Times New Roman" panose="02020603050405020304" pitchFamily="18" charset="0"/>
              </a:rPr>
              <a:t>Step 5: Assign a final prediction to each leaf node. </a:t>
            </a:r>
          </a:p>
          <a:p>
            <a:pPr>
              <a:lnSpc>
                <a:spcPct val="150000"/>
              </a:lnSpc>
            </a:pPr>
            <a:r>
              <a:rPr lang="en-GB" sz="2500" dirty="0">
                <a:latin typeface="Times New Roman" panose="02020603050405020304" pitchFamily="18" charset="0"/>
                <a:cs typeface="Times New Roman" panose="02020603050405020304" pitchFamily="18" charset="0"/>
              </a:rPr>
              <a:t>Step 6: For new data points, pass them down the tree to reach a leaf node and output the prediction. </a:t>
            </a:r>
          </a:p>
        </p:txBody>
      </p:sp>
    </p:spTree>
    <p:extLst>
      <p:ext uri="{BB962C8B-B14F-4D97-AF65-F5344CB8AC3E}">
        <p14:creationId xmlns:p14="http://schemas.microsoft.com/office/powerpoint/2010/main" val="41983808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43D28947-C630-E65A-4C69-2AA84F46F506}"/>
              </a:ext>
            </a:extLst>
          </p:cNvPr>
          <p:cNvSpPr txBox="1">
            <a:spLocks/>
          </p:cNvSpPr>
          <p:nvPr/>
        </p:nvSpPr>
        <p:spPr>
          <a:xfrm>
            <a:off x="671332" y="220014"/>
            <a:ext cx="5417329" cy="303021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39700" indent="0">
              <a:buFont typeface="Arial" pitchFamily="34" charset="0"/>
              <a:buNone/>
            </a:pPr>
            <a:r>
              <a:rPr lang="en-GB" sz="3500" b="1" dirty="0">
                <a:latin typeface="Times New Roman" panose="02020603050405020304" pitchFamily="18" charset="0"/>
                <a:cs typeface="Times New Roman" panose="02020603050405020304" pitchFamily="18" charset="0"/>
              </a:rPr>
              <a:t>Multilayer Perceptron</a:t>
            </a:r>
          </a:p>
        </p:txBody>
      </p:sp>
      <p:sp>
        <p:nvSpPr>
          <p:cNvPr id="3" name="TextBox 2">
            <a:extLst>
              <a:ext uri="{FF2B5EF4-FFF2-40B4-BE49-F238E27FC236}">
                <a16:creationId xmlns:a16="http://schemas.microsoft.com/office/drawing/2014/main" id="{BCA645E2-1B6D-5B17-7250-DC1A218766C0}"/>
              </a:ext>
            </a:extLst>
          </p:cNvPr>
          <p:cNvSpPr txBox="1"/>
          <p:nvPr/>
        </p:nvSpPr>
        <p:spPr>
          <a:xfrm>
            <a:off x="874111" y="1138701"/>
            <a:ext cx="12807165" cy="6555641"/>
          </a:xfrm>
          <a:prstGeom prst="rect">
            <a:avLst/>
          </a:prstGeom>
          <a:noFill/>
        </p:spPr>
        <p:txBody>
          <a:bodyPr wrap="square">
            <a:spAutoFit/>
          </a:bodyPr>
          <a:lstStyle/>
          <a:p>
            <a:pPr algn="just"/>
            <a:r>
              <a:rPr lang="en-GB" sz="2000" dirty="0">
                <a:latin typeface="Times New Roman" panose="02020603050405020304" pitchFamily="18" charset="0"/>
                <a:cs typeface="Times New Roman" panose="02020603050405020304" pitchFamily="18" charset="0"/>
              </a:rPr>
              <a:t>Step 1: </a:t>
            </a:r>
          </a:p>
          <a:p>
            <a:pPr algn="just"/>
            <a:r>
              <a:rPr lang="en-GB" sz="2000" dirty="0">
                <a:latin typeface="Times New Roman" panose="02020603050405020304" pitchFamily="18" charset="0"/>
                <a:cs typeface="Times New Roman" panose="02020603050405020304" pitchFamily="18" charset="0"/>
              </a:rPr>
              <a:t>Input Layer </a:t>
            </a:r>
          </a:p>
          <a:p>
            <a:pPr algn="just"/>
            <a:r>
              <a:rPr lang="en-GB" sz="2000" dirty="0">
                <a:latin typeface="Times New Roman" panose="02020603050405020304" pitchFamily="18" charset="0"/>
                <a:cs typeface="Times New Roman" panose="02020603050405020304" pitchFamily="18" charset="0"/>
              </a:rPr>
              <a:t>• The input features are fed into the input layer, with each feature represented by a neuron. </a:t>
            </a:r>
          </a:p>
          <a:p>
            <a:pPr algn="just"/>
            <a:r>
              <a:rPr lang="en-GB" sz="2000" dirty="0">
                <a:latin typeface="Times New Roman" panose="02020603050405020304" pitchFamily="18" charset="0"/>
                <a:cs typeface="Times New Roman" panose="02020603050405020304" pitchFamily="18" charset="0"/>
              </a:rPr>
              <a:t>Step 2: Forward Propagation </a:t>
            </a:r>
          </a:p>
          <a:p>
            <a:pPr algn="just"/>
            <a:r>
              <a:rPr lang="en-GB" sz="2000" dirty="0">
                <a:latin typeface="Times New Roman" panose="02020603050405020304" pitchFamily="18" charset="0"/>
                <a:cs typeface="Times New Roman" panose="02020603050405020304" pitchFamily="18" charset="0"/>
              </a:rPr>
              <a:t>• Hidden Layers: Each neuron computes a weighted sum of its inputs, applies an activation function, and passes the result to the next layer.</a:t>
            </a:r>
          </a:p>
          <a:p>
            <a:pPr algn="just"/>
            <a:r>
              <a:rPr lang="en-GB" sz="2000" dirty="0">
                <a:latin typeface="Times New Roman" panose="02020603050405020304" pitchFamily="18" charset="0"/>
                <a:cs typeface="Times New Roman" panose="02020603050405020304" pitchFamily="18" charset="0"/>
              </a:rPr>
              <a:t> • This process repeats through all hidden layers. </a:t>
            </a:r>
          </a:p>
          <a:p>
            <a:pPr algn="just"/>
            <a:r>
              <a:rPr lang="en-GB" sz="2000" dirty="0">
                <a:latin typeface="Times New Roman" panose="02020603050405020304" pitchFamily="18" charset="0"/>
                <a:cs typeface="Times New Roman" panose="02020603050405020304" pitchFamily="18" charset="0"/>
              </a:rPr>
              <a:t>Step 3: </a:t>
            </a:r>
          </a:p>
          <a:p>
            <a:pPr algn="just"/>
            <a:r>
              <a:rPr lang="en-GB" sz="2000" dirty="0">
                <a:latin typeface="Times New Roman" panose="02020603050405020304" pitchFamily="18" charset="0"/>
                <a:cs typeface="Times New Roman" panose="02020603050405020304" pitchFamily="18" charset="0"/>
              </a:rPr>
              <a:t>Output Layer </a:t>
            </a:r>
          </a:p>
          <a:p>
            <a:pPr algn="just"/>
            <a:r>
              <a:rPr lang="en-GB" sz="2000" dirty="0">
                <a:latin typeface="Times New Roman" panose="02020603050405020304" pitchFamily="18" charset="0"/>
                <a:cs typeface="Times New Roman" panose="02020603050405020304" pitchFamily="18" charset="0"/>
              </a:rPr>
              <a:t>• The final layer computes the output, applying an activation function if needed (e.g., </a:t>
            </a:r>
            <a:r>
              <a:rPr lang="en-GB" sz="2000" dirty="0" err="1">
                <a:latin typeface="Times New Roman" panose="02020603050405020304" pitchFamily="18" charset="0"/>
                <a:cs typeface="Times New Roman" panose="02020603050405020304" pitchFamily="18" charset="0"/>
              </a:rPr>
              <a:t>Softmax</a:t>
            </a:r>
            <a:r>
              <a:rPr lang="en-GB" sz="2000" dirty="0">
                <a:latin typeface="Times New Roman" panose="02020603050405020304" pitchFamily="18" charset="0"/>
                <a:cs typeface="Times New Roman" panose="02020603050405020304" pitchFamily="18" charset="0"/>
              </a:rPr>
              <a:t> for classification). </a:t>
            </a:r>
          </a:p>
          <a:p>
            <a:pPr algn="just"/>
            <a:r>
              <a:rPr lang="en-GB" sz="2000" dirty="0">
                <a:latin typeface="Times New Roman" panose="02020603050405020304" pitchFamily="18" charset="0"/>
                <a:cs typeface="Times New Roman" panose="02020603050405020304" pitchFamily="18" charset="0"/>
              </a:rPr>
              <a:t>Step 4: </a:t>
            </a:r>
          </a:p>
          <a:p>
            <a:pPr algn="just"/>
            <a:r>
              <a:rPr lang="en-GB" sz="2000" dirty="0">
                <a:latin typeface="Times New Roman" panose="02020603050405020304" pitchFamily="18" charset="0"/>
                <a:cs typeface="Times New Roman" panose="02020603050405020304" pitchFamily="18" charset="0"/>
              </a:rPr>
              <a:t>Loss Calculation </a:t>
            </a:r>
          </a:p>
          <a:p>
            <a:pPr algn="just"/>
            <a:r>
              <a:rPr lang="en-GB" sz="2000" dirty="0">
                <a:latin typeface="Times New Roman" panose="02020603050405020304" pitchFamily="18" charset="0"/>
                <a:cs typeface="Times New Roman" panose="02020603050405020304" pitchFamily="18" charset="0"/>
              </a:rPr>
              <a:t>• The difference between the predicted and actual output is calculated using a loss function. </a:t>
            </a:r>
          </a:p>
          <a:p>
            <a:pPr algn="just"/>
            <a:r>
              <a:rPr lang="en-GB" sz="2000" dirty="0">
                <a:latin typeface="Times New Roman" panose="02020603050405020304" pitchFamily="18" charset="0"/>
                <a:cs typeface="Times New Roman" panose="02020603050405020304" pitchFamily="18" charset="0"/>
              </a:rPr>
              <a:t>Step 5: Backpropagation </a:t>
            </a:r>
          </a:p>
          <a:p>
            <a:pPr algn="just"/>
            <a:r>
              <a:rPr lang="en-GB" sz="2000" dirty="0">
                <a:latin typeface="Times New Roman" panose="02020603050405020304" pitchFamily="18" charset="0"/>
                <a:cs typeface="Times New Roman" panose="02020603050405020304" pitchFamily="18" charset="0"/>
              </a:rPr>
              <a:t>• The error is backpropagated to update the weights using gradient descent. </a:t>
            </a:r>
          </a:p>
          <a:p>
            <a:pPr algn="just"/>
            <a:r>
              <a:rPr lang="en-GB" sz="2000" dirty="0">
                <a:latin typeface="Times New Roman" panose="02020603050405020304" pitchFamily="18" charset="0"/>
                <a:cs typeface="Times New Roman" panose="02020603050405020304" pitchFamily="18" charset="0"/>
              </a:rPr>
              <a:t>Step 6: </a:t>
            </a:r>
          </a:p>
          <a:p>
            <a:pPr algn="just"/>
            <a:r>
              <a:rPr lang="en-GB" sz="2000" dirty="0">
                <a:latin typeface="Times New Roman" panose="02020603050405020304" pitchFamily="18" charset="0"/>
                <a:cs typeface="Times New Roman" panose="02020603050405020304" pitchFamily="18" charset="0"/>
              </a:rPr>
              <a:t>Training </a:t>
            </a:r>
          </a:p>
          <a:p>
            <a:pPr algn="just"/>
            <a:r>
              <a:rPr lang="en-GB" sz="2000" dirty="0">
                <a:latin typeface="Times New Roman" panose="02020603050405020304" pitchFamily="18" charset="0"/>
                <a:cs typeface="Times New Roman" panose="02020603050405020304" pitchFamily="18" charset="0"/>
              </a:rPr>
              <a:t>• Repeat forward propagation, loss calculation, and backpropagation for several iterations to minimize the loss. </a:t>
            </a:r>
          </a:p>
          <a:p>
            <a:pPr algn="just"/>
            <a:r>
              <a:rPr lang="en-GB" sz="2000" dirty="0">
                <a:latin typeface="Times New Roman" panose="02020603050405020304" pitchFamily="18" charset="0"/>
                <a:cs typeface="Times New Roman" panose="02020603050405020304" pitchFamily="18" charset="0"/>
              </a:rPr>
              <a:t>Step 7: </a:t>
            </a:r>
          </a:p>
          <a:p>
            <a:pPr algn="just"/>
            <a:r>
              <a:rPr lang="en-GB" sz="2000" dirty="0">
                <a:latin typeface="Times New Roman" panose="02020603050405020304" pitchFamily="18" charset="0"/>
                <a:cs typeface="Times New Roman" panose="02020603050405020304" pitchFamily="18" charset="0"/>
              </a:rPr>
              <a:t>Prediction </a:t>
            </a:r>
          </a:p>
          <a:p>
            <a:pPr algn="just"/>
            <a:r>
              <a:rPr lang="en-GB" sz="2000" dirty="0">
                <a:latin typeface="Times New Roman" panose="02020603050405020304" pitchFamily="18" charset="0"/>
                <a:cs typeface="Times New Roman" panose="02020603050405020304" pitchFamily="18" charset="0"/>
              </a:rPr>
              <a:t>• After training, the MLP makes predictions on new data using forward propagation.</a:t>
            </a:r>
          </a:p>
        </p:txBody>
      </p:sp>
    </p:spTree>
    <p:extLst>
      <p:ext uri="{BB962C8B-B14F-4D97-AF65-F5344CB8AC3E}">
        <p14:creationId xmlns:p14="http://schemas.microsoft.com/office/powerpoint/2010/main" val="1748133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7934703-6097-2B27-1E7C-4B07DD4F1380}"/>
              </a:ext>
            </a:extLst>
          </p:cNvPr>
          <p:cNvPicPr>
            <a:picLocks noChangeAspect="1"/>
          </p:cNvPicPr>
          <p:nvPr/>
        </p:nvPicPr>
        <p:blipFill>
          <a:blip r:embed="rId2"/>
          <a:stretch>
            <a:fillRect/>
          </a:stretch>
        </p:blipFill>
        <p:spPr>
          <a:xfrm>
            <a:off x="5486400" y="1451220"/>
            <a:ext cx="4335970" cy="6624007"/>
          </a:xfrm>
          <a:prstGeom prst="rect">
            <a:avLst/>
          </a:prstGeom>
        </p:spPr>
      </p:pic>
      <p:sp>
        <p:nvSpPr>
          <p:cNvPr id="4" name="TextBox 3">
            <a:extLst>
              <a:ext uri="{FF2B5EF4-FFF2-40B4-BE49-F238E27FC236}">
                <a16:creationId xmlns:a16="http://schemas.microsoft.com/office/drawing/2014/main" id="{1972208F-623B-AC90-B6FB-0C3A7127F843}"/>
              </a:ext>
            </a:extLst>
          </p:cNvPr>
          <p:cNvSpPr txBox="1"/>
          <p:nvPr/>
        </p:nvSpPr>
        <p:spPr>
          <a:xfrm>
            <a:off x="833377" y="370390"/>
            <a:ext cx="5833641" cy="769441"/>
          </a:xfrm>
          <a:prstGeom prst="rect">
            <a:avLst/>
          </a:prstGeom>
          <a:noFill/>
        </p:spPr>
        <p:txBody>
          <a:bodyPr wrap="square" rtlCol="0">
            <a:spAutoFit/>
          </a:bodyPr>
          <a:lstStyle/>
          <a:p>
            <a:r>
              <a:rPr lang="en-GB" sz="4400" b="1" dirty="0">
                <a:latin typeface="Times New Roman" panose="02020603050405020304" pitchFamily="18" charset="0"/>
                <a:cs typeface="Times New Roman" panose="02020603050405020304" pitchFamily="18" charset="0"/>
              </a:rPr>
              <a:t>Project Pipeline</a:t>
            </a:r>
          </a:p>
        </p:txBody>
      </p:sp>
    </p:spTree>
    <p:extLst>
      <p:ext uri="{BB962C8B-B14F-4D97-AF65-F5344CB8AC3E}">
        <p14:creationId xmlns:p14="http://schemas.microsoft.com/office/powerpoint/2010/main" val="41458552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63798" y="2098358"/>
            <a:ext cx="5609749" cy="701278"/>
          </a:xfrm>
          <a:prstGeom prst="rect">
            <a:avLst/>
          </a:prstGeom>
          <a:noFill/>
          <a:ln/>
        </p:spPr>
        <p:txBody>
          <a:bodyPr wrap="none" lIns="0" tIns="0" rIns="0" bIns="0" rtlCol="0" anchor="t"/>
          <a:lstStyle/>
          <a:p>
            <a:pPr marL="0" indent="0">
              <a:lnSpc>
                <a:spcPts val="5500"/>
              </a:lnSpc>
              <a:buNone/>
            </a:pPr>
            <a:r>
              <a:rPr lang="en-US" sz="4400" b="1" kern="0" spc="-44" dirty="0">
                <a:solidFill>
                  <a:srgbClr val="000000"/>
                </a:solidFill>
                <a:latin typeface="Times New Roman" panose="02020603050405020304" pitchFamily="18" charset="0"/>
                <a:ea typeface="Tahoma" panose="020B0604030504040204" pitchFamily="34" charset="0"/>
                <a:cs typeface="Times New Roman" panose="02020603050405020304" pitchFamily="18" charset="0"/>
              </a:rPr>
              <a:t>Abstract</a:t>
            </a:r>
            <a:endParaRPr lang="en-US" sz="4400" dirty="0">
              <a:latin typeface="Times New Roman" panose="02020603050405020304" pitchFamily="18" charset="0"/>
              <a:ea typeface="Tahoma" panose="020B0604030504040204" pitchFamily="34" charset="0"/>
              <a:cs typeface="Times New Roman" panose="02020603050405020304" pitchFamily="18" charset="0"/>
            </a:endParaRPr>
          </a:p>
        </p:txBody>
      </p:sp>
      <p:sp>
        <p:nvSpPr>
          <p:cNvPr id="4" name="Text 1"/>
          <p:cNvSpPr/>
          <p:nvPr/>
        </p:nvSpPr>
        <p:spPr>
          <a:xfrm>
            <a:off x="863798" y="3169801"/>
            <a:ext cx="7416403" cy="2961323"/>
          </a:xfrm>
          <a:prstGeom prst="rect">
            <a:avLst/>
          </a:prstGeom>
          <a:noFill/>
          <a:ln/>
        </p:spPr>
        <p:txBody>
          <a:bodyPr wrap="square" lIns="0" tIns="0" rIns="0" bIns="0" rtlCol="0" anchor="t"/>
          <a:lstStyle/>
          <a:p>
            <a:pPr marL="0" indent="0">
              <a:lnSpc>
                <a:spcPts val="2900"/>
              </a:lnSpc>
              <a:buNone/>
            </a:pPr>
            <a:r>
              <a:rPr lang="en-US" sz="2200" dirty="0">
                <a:solidFill>
                  <a:srgbClr val="3D3838"/>
                </a:solidFill>
                <a:latin typeface="Times New Roman" panose="02020603050405020304" pitchFamily="18" charset="0"/>
                <a:ea typeface="Source Sans Pro" pitchFamily="34" charset="-122"/>
                <a:cs typeface="Times New Roman" panose="02020603050405020304" pitchFamily="18" charset="0"/>
              </a:rPr>
              <a:t>Depression is one of the leading causes of suicide worldwide. However, a large percentage of cases of depression go undiagnosed and, thus, untreated. Previous studies have found that messages posted by individuals with major depressive disorder on social media platforms can be analyzed to predict if they are suffering, or likely to suffer, from depression. This study aims to detect depression from textual data posted on social media using machine learning classifiers and advanced feature extraction methods.</a:t>
            </a:r>
            <a:endParaRPr lang="en-US" sz="22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1A93BF-C8D2-F4B1-F8FB-BB2FD1424736}"/>
              </a:ext>
            </a:extLst>
          </p:cNvPr>
          <p:cNvSpPr txBox="1">
            <a:spLocks/>
          </p:cNvSpPr>
          <p:nvPr/>
        </p:nvSpPr>
        <p:spPr>
          <a:xfrm>
            <a:off x="627402" y="317703"/>
            <a:ext cx="4789549" cy="678221"/>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GB" b="1" dirty="0">
                <a:latin typeface="Times New Roman" panose="02020603050405020304" pitchFamily="18" charset="0"/>
                <a:cs typeface="Times New Roman" panose="02020603050405020304" pitchFamily="18" charset="0"/>
              </a:rPr>
              <a:t>Model Training</a:t>
            </a:r>
          </a:p>
        </p:txBody>
      </p:sp>
      <p:sp>
        <p:nvSpPr>
          <p:cNvPr id="3" name="Text Placeholder 2">
            <a:extLst>
              <a:ext uri="{FF2B5EF4-FFF2-40B4-BE49-F238E27FC236}">
                <a16:creationId xmlns:a16="http://schemas.microsoft.com/office/drawing/2014/main" id="{76606315-2094-38A2-0EE6-2222A1370B34}"/>
              </a:ext>
            </a:extLst>
          </p:cNvPr>
          <p:cNvSpPr txBox="1">
            <a:spLocks/>
          </p:cNvSpPr>
          <p:nvPr/>
        </p:nvSpPr>
        <p:spPr>
          <a:xfrm>
            <a:off x="973412" y="1246670"/>
            <a:ext cx="8075288" cy="2363100"/>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39700" indent="0">
              <a:buFont typeface="Arial" pitchFamily="34" charset="0"/>
              <a:buNone/>
            </a:pPr>
            <a:r>
              <a:rPr lang="en-GB" sz="2000" dirty="0">
                <a:latin typeface="Times New Roman" panose="02020603050405020304" pitchFamily="18" charset="0"/>
                <a:cs typeface="Times New Roman" panose="02020603050405020304" pitchFamily="18" charset="0"/>
              </a:rPr>
              <a:t>The dataset was divided into two parts. X representing the input features, and y representing the target variable. The training set consists of 80% of the data and is used to train the model.</a:t>
            </a:r>
          </a:p>
          <a:p>
            <a:pPr marL="139700" indent="0">
              <a:buFont typeface="Arial" pitchFamily="34" charset="0"/>
              <a:buNone/>
            </a:pPr>
            <a:endParaRPr lang="en-GB" sz="2000" dirty="0">
              <a:latin typeface="Times New Roman" panose="02020603050405020304" pitchFamily="18" charset="0"/>
              <a:cs typeface="Times New Roman" panose="02020603050405020304" pitchFamily="18" charset="0"/>
            </a:endParaRPr>
          </a:p>
          <a:p>
            <a:pPr marL="139700" indent="0">
              <a:buFont typeface="Arial" pitchFamily="34" charset="0"/>
              <a:buNone/>
            </a:pPr>
            <a:r>
              <a:rPr lang="en-GB" sz="3000" b="1" dirty="0">
                <a:latin typeface="Times New Roman" panose="02020603050405020304" pitchFamily="18" charset="0"/>
                <a:cs typeface="Times New Roman" panose="02020603050405020304" pitchFamily="18" charset="0"/>
              </a:rPr>
              <a:t>MLP Model:</a:t>
            </a:r>
          </a:p>
          <a:p>
            <a:pPr marL="139700" indent="0">
              <a:buFont typeface="Arial" pitchFamily="34" charset="0"/>
              <a:buNone/>
            </a:pPr>
            <a:endParaRPr lang="en-GB" sz="2000" b="1" dirty="0">
              <a:latin typeface="Times New Roman" panose="02020603050405020304" pitchFamily="18" charset="0"/>
              <a:cs typeface="Times New Roman" panose="02020603050405020304" pitchFamily="18" charset="0"/>
            </a:endParaRPr>
          </a:p>
          <a:p>
            <a:pPr marL="139700" indent="0">
              <a:buFont typeface="Arial" pitchFamily="34" charset="0"/>
              <a:buNone/>
            </a:pPr>
            <a:endParaRPr lang="en-GB" sz="2000" b="1" dirty="0">
              <a:latin typeface="Times New Roman" panose="02020603050405020304" pitchFamily="18" charset="0"/>
              <a:cs typeface="Times New Roman" panose="02020603050405020304" pitchFamily="18" charset="0"/>
            </a:endParaRPr>
          </a:p>
          <a:p>
            <a:pPr marL="139700" indent="0">
              <a:buFont typeface="Arial" pitchFamily="34" charset="0"/>
              <a:buNone/>
            </a:pPr>
            <a:endParaRPr lang="en-GB" sz="2000" dirty="0">
              <a:latin typeface="Times New Roman" panose="02020603050405020304" pitchFamily="18" charset="0"/>
              <a:cs typeface="Times New Roman" panose="02020603050405020304" pitchFamily="18" charset="0"/>
            </a:endParaRPr>
          </a:p>
          <a:p>
            <a:pPr marL="139700" indent="0">
              <a:buFont typeface="Arial" pitchFamily="34" charset="0"/>
              <a:buNone/>
            </a:pPr>
            <a:endParaRPr lang="en-GB" sz="20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5FE8C894-F04C-9185-A306-19E2490D4D3F}"/>
              </a:ext>
            </a:extLst>
          </p:cNvPr>
          <p:cNvPicPr>
            <a:picLocks noChangeAspect="1"/>
          </p:cNvPicPr>
          <p:nvPr/>
        </p:nvPicPr>
        <p:blipFill>
          <a:blip r:embed="rId2"/>
          <a:stretch>
            <a:fillRect/>
          </a:stretch>
        </p:blipFill>
        <p:spPr>
          <a:xfrm>
            <a:off x="1159838" y="3496307"/>
            <a:ext cx="6523061" cy="2363099"/>
          </a:xfrm>
          <a:prstGeom prst="rect">
            <a:avLst/>
          </a:prstGeom>
        </p:spPr>
      </p:pic>
      <p:sp>
        <p:nvSpPr>
          <p:cNvPr id="6" name="Rectangle 7">
            <a:extLst>
              <a:ext uri="{FF2B5EF4-FFF2-40B4-BE49-F238E27FC236}">
                <a16:creationId xmlns:a16="http://schemas.microsoft.com/office/drawing/2014/main" id="{2057D91E-9BC0-B04A-2B13-044A822E1880}"/>
              </a:ext>
            </a:extLst>
          </p:cNvPr>
          <p:cNvSpPr>
            <a:spLocks noChangeArrowheads="1"/>
          </p:cNvSpPr>
          <p:nvPr/>
        </p:nvSpPr>
        <p:spPr bwMode="auto">
          <a:xfrm>
            <a:off x="1082823" y="5982831"/>
            <a:ext cx="5753437" cy="2246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tabLst>
                <a:tab pos="2035175" algn="l"/>
              </a:tabLst>
              <a:defRPr>
                <a:solidFill>
                  <a:schemeClr val="tx1"/>
                </a:solidFill>
                <a:latin typeface="Arial" panose="020B0604020202020204" pitchFamily="34" charset="0"/>
              </a:defRPr>
            </a:lvl1pPr>
            <a:lvl2pPr marL="457200" eaLnBrk="0" fontAlgn="base" hangingPunct="0">
              <a:spcBef>
                <a:spcPct val="0"/>
              </a:spcBef>
              <a:spcAft>
                <a:spcPct val="0"/>
              </a:spcAft>
              <a:tabLst>
                <a:tab pos="2035175" algn="l"/>
              </a:tabLst>
              <a:defRPr>
                <a:solidFill>
                  <a:schemeClr val="tx1"/>
                </a:solidFill>
                <a:latin typeface="Arial" panose="020B0604020202020204" pitchFamily="34" charset="0"/>
              </a:defRPr>
            </a:lvl2pPr>
            <a:lvl3pPr marL="914400" eaLnBrk="0" fontAlgn="base" hangingPunct="0">
              <a:spcBef>
                <a:spcPct val="0"/>
              </a:spcBef>
              <a:spcAft>
                <a:spcPct val="0"/>
              </a:spcAft>
              <a:tabLst>
                <a:tab pos="2035175" algn="l"/>
              </a:tabLst>
              <a:defRPr>
                <a:solidFill>
                  <a:schemeClr val="tx1"/>
                </a:solidFill>
                <a:latin typeface="Arial" panose="020B0604020202020204" pitchFamily="34" charset="0"/>
              </a:defRPr>
            </a:lvl3pPr>
            <a:lvl4pPr marL="1371600" eaLnBrk="0" fontAlgn="base" hangingPunct="0">
              <a:spcBef>
                <a:spcPct val="0"/>
              </a:spcBef>
              <a:spcAft>
                <a:spcPct val="0"/>
              </a:spcAft>
              <a:tabLst>
                <a:tab pos="2035175" algn="l"/>
              </a:tabLst>
              <a:defRPr>
                <a:solidFill>
                  <a:schemeClr val="tx1"/>
                </a:solidFill>
                <a:latin typeface="Arial" panose="020B0604020202020204" pitchFamily="34" charset="0"/>
              </a:defRPr>
            </a:lvl4pPr>
            <a:lvl5pPr marL="1828800" eaLnBrk="0" fontAlgn="base" hangingPunct="0">
              <a:spcBef>
                <a:spcPct val="0"/>
              </a:spcBef>
              <a:spcAft>
                <a:spcPct val="0"/>
              </a:spcAft>
              <a:tabLst>
                <a:tab pos="2035175" algn="l"/>
              </a:tabLst>
              <a:defRPr>
                <a:solidFill>
                  <a:schemeClr val="tx1"/>
                </a:solidFill>
                <a:latin typeface="Arial" panose="020B0604020202020204" pitchFamily="34" charset="0"/>
              </a:defRPr>
            </a:lvl5pPr>
            <a:lvl6pPr marL="2286000" eaLnBrk="0" fontAlgn="base" hangingPunct="0">
              <a:spcBef>
                <a:spcPct val="0"/>
              </a:spcBef>
              <a:spcAft>
                <a:spcPct val="0"/>
              </a:spcAft>
              <a:tabLst>
                <a:tab pos="2035175" algn="l"/>
              </a:tabLst>
              <a:defRPr>
                <a:solidFill>
                  <a:schemeClr val="tx1"/>
                </a:solidFill>
                <a:latin typeface="Arial" panose="020B0604020202020204" pitchFamily="34" charset="0"/>
              </a:defRPr>
            </a:lvl6pPr>
            <a:lvl7pPr marL="2743200" eaLnBrk="0" fontAlgn="base" hangingPunct="0">
              <a:spcBef>
                <a:spcPct val="0"/>
              </a:spcBef>
              <a:spcAft>
                <a:spcPct val="0"/>
              </a:spcAft>
              <a:tabLst>
                <a:tab pos="2035175" algn="l"/>
              </a:tabLst>
              <a:defRPr>
                <a:solidFill>
                  <a:schemeClr val="tx1"/>
                </a:solidFill>
                <a:latin typeface="Arial" panose="020B0604020202020204" pitchFamily="34" charset="0"/>
              </a:defRPr>
            </a:lvl7pPr>
            <a:lvl8pPr marL="3200400" eaLnBrk="0" fontAlgn="base" hangingPunct="0">
              <a:spcBef>
                <a:spcPct val="0"/>
              </a:spcBef>
              <a:spcAft>
                <a:spcPct val="0"/>
              </a:spcAft>
              <a:tabLst>
                <a:tab pos="2035175" algn="l"/>
              </a:tabLst>
              <a:defRPr>
                <a:solidFill>
                  <a:schemeClr val="tx1"/>
                </a:solidFill>
                <a:latin typeface="Arial" panose="020B0604020202020204" pitchFamily="34" charset="0"/>
              </a:defRPr>
            </a:lvl8pPr>
            <a:lvl9pPr marL="3657600" eaLnBrk="0" fontAlgn="base" hangingPunct="0">
              <a:spcBef>
                <a:spcPct val="0"/>
              </a:spcBef>
              <a:spcAft>
                <a:spcPct val="0"/>
              </a:spcAft>
              <a:tabLst>
                <a:tab pos="2035175" algn="l"/>
              </a:tabLs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tab pos="2035175" algn="l"/>
              </a:tabLst>
            </a:pPr>
            <a:r>
              <a:rPr kumimoji="0" lang="en-GB" altLang="en-US" sz="20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The model consists of 100 neurons in the hidden layer. The maximum number of iterations is set to 300 for training, and the </a:t>
            </a:r>
            <a:r>
              <a:rPr kumimoji="0" lang="en-GB" altLang="en-US" sz="2000" b="0"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random_state</a:t>
            </a:r>
            <a:r>
              <a:rPr kumimoji="0" lang="en-GB" altLang="en-US" sz="20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is set to 42 to ensure reproducibility. The classifier is fit to the training data (</a:t>
            </a:r>
            <a:r>
              <a:rPr kumimoji="0" lang="en-GB" altLang="en-US" sz="2000" b="0"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X_train</a:t>
            </a:r>
            <a:r>
              <a:rPr kumimoji="0" lang="en-GB" altLang="en-US" sz="20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GB" altLang="en-US" sz="2000" b="0"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y_train</a:t>
            </a:r>
            <a:r>
              <a:rPr kumimoji="0" lang="en-GB" altLang="en-US" sz="20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and predictions are made on the test data (</a:t>
            </a:r>
            <a:r>
              <a:rPr kumimoji="0" lang="en-GB" altLang="en-US" sz="2000" b="0"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X_test</a:t>
            </a:r>
            <a:r>
              <a:rPr kumimoji="0" lang="en-GB" altLang="en-US" sz="20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a:t>
            </a:r>
            <a:endParaRPr kumimoji="0" lang="en-GB"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tab pos="2035175" algn="l"/>
              </a:tabLst>
            </a:pPr>
            <a:endParaRPr kumimoji="0" lang="en-GB"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
        <p:nvSpPr>
          <p:cNvPr id="7" name="Rectangle 8">
            <a:extLst>
              <a:ext uri="{FF2B5EF4-FFF2-40B4-BE49-F238E27FC236}">
                <a16:creationId xmlns:a16="http://schemas.microsoft.com/office/drawing/2014/main" id="{73D4B0F1-B728-D147-B59F-6A2D945D95B3}"/>
              </a:ext>
            </a:extLst>
          </p:cNvPr>
          <p:cNvSpPr>
            <a:spLocks noChangeArrowheads="1"/>
          </p:cNvSpPr>
          <p:nvPr/>
        </p:nvSpPr>
        <p:spPr bwMode="auto">
          <a:xfrm>
            <a:off x="9744409" y="4551398"/>
            <a:ext cx="3074907"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GB" altLang="en-US" sz="20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The model achieved an accuracy of 99.10% on the training data.</a:t>
            </a:r>
            <a:endParaRPr kumimoji="0" lang="en-GB" altLang="en-US" sz="2000" b="0" i="0" u="none" strike="noStrike" cap="none" normalizeH="0" baseline="0" dirty="0">
              <a:ln>
                <a:noFill/>
              </a:ln>
              <a:solidFill>
                <a:schemeClr val="tx1"/>
              </a:solidFill>
              <a:effectLst/>
              <a:latin typeface="Arial" panose="020B0604020202020204" pitchFamily="34" charset="0"/>
            </a:endParaRPr>
          </a:p>
        </p:txBody>
      </p:sp>
      <p:pic>
        <p:nvPicPr>
          <p:cNvPr id="9" name="Picture 8">
            <a:extLst>
              <a:ext uri="{FF2B5EF4-FFF2-40B4-BE49-F238E27FC236}">
                <a16:creationId xmlns:a16="http://schemas.microsoft.com/office/drawing/2014/main" id="{0EA29C31-A486-C0D5-F94A-0D2F4C2403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28834" y="4044844"/>
            <a:ext cx="2306055" cy="350831"/>
          </a:xfrm>
          <a:prstGeom prst="rect">
            <a:avLst/>
          </a:prstGeom>
        </p:spPr>
      </p:pic>
    </p:spTree>
    <p:extLst>
      <p:ext uri="{BB962C8B-B14F-4D97-AF65-F5344CB8AC3E}">
        <p14:creationId xmlns:p14="http://schemas.microsoft.com/office/powerpoint/2010/main" val="4461415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C35E5B9D-3444-8AD4-4535-E548517D303A}"/>
              </a:ext>
            </a:extLst>
          </p:cNvPr>
          <p:cNvSpPr txBox="1">
            <a:spLocks/>
          </p:cNvSpPr>
          <p:nvPr/>
        </p:nvSpPr>
        <p:spPr>
          <a:xfrm>
            <a:off x="1126725" y="920149"/>
            <a:ext cx="8075288" cy="2363100"/>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39700" indent="0">
              <a:buFont typeface="Arial" pitchFamily="34" charset="0"/>
              <a:buNone/>
            </a:pPr>
            <a:r>
              <a:rPr lang="en-GB" sz="3000" b="1" dirty="0">
                <a:latin typeface="Times New Roman" panose="02020603050405020304" pitchFamily="18" charset="0"/>
                <a:cs typeface="Times New Roman" panose="02020603050405020304" pitchFamily="18" charset="0"/>
              </a:rPr>
              <a:t>Decision Tree</a:t>
            </a:r>
          </a:p>
          <a:p>
            <a:pPr marL="139700" indent="0">
              <a:buFont typeface="Arial" pitchFamily="34" charset="0"/>
              <a:buNone/>
            </a:pPr>
            <a:endParaRPr lang="en-GB" sz="3000" b="1" dirty="0">
              <a:latin typeface="Times New Roman" panose="02020603050405020304" pitchFamily="18" charset="0"/>
              <a:cs typeface="Times New Roman" panose="02020603050405020304" pitchFamily="18" charset="0"/>
            </a:endParaRPr>
          </a:p>
          <a:p>
            <a:pPr marL="139700" indent="0">
              <a:buFont typeface="Arial" pitchFamily="34" charset="0"/>
              <a:buNone/>
            </a:pPr>
            <a:endParaRPr lang="en-GB" sz="3000" dirty="0">
              <a:latin typeface="Times New Roman" panose="02020603050405020304" pitchFamily="18" charset="0"/>
              <a:cs typeface="Times New Roman" panose="02020603050405020304" pitchFamily="18" charset="0"/>
            </a:endParaRPr>
          </a:p>
          <a:p>
            <a:pPr marL="139700" indent="0">
              <a:buFont typeface="Arial" pitchFamily="34" charset="0"/>
              <a:buNone/>
            </a:pPr>
            <a:endParaRPr lang="en-GB" sz="30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F8B08CF8-19C9-0269-6718-D89CF15D0564}"/>
              </a:ext>
            </a:extLst>
          </p:cNvPr>
          <p:cNvPicPr>
            <a:picLocks noChangeAspect="1"/>
          </p:cNvPicPr>
          <p:nvPr/>
        </p:nvPicPr>
        <p:blipFill>
          <a:blip r:embed="rId2"/>
          <a:stretch>
            <a:fillRect/>
          </a:stretch>
        </p:blipFill>
        <p:spPr>
          <a:xfrm>
            <a:off x="1249306" y="2370311"/>
            <a:ext cx="5165235" cy="2374222"/>
          </a:xfrm>
          <a:prstGeom prst="rect">
            <a:avLst/>
          </a:prstGeom>
        </p:spPr>
      </p:pic>
      <p:sp>
        <p:nvSpPr>
          <p:cNvPr id="5" name="Rectangle 2">
            <a:extLst>
              <a:ext uri="{FF2B5EF4-FFF2-40B4-BE49-F238E27FC236}">
                <a16:creationId xmlns:a16="http://schemas.microsoft.com/office/drawing/2014/main" id="{40F45576-E015-2DF4-E2A6-55450EEAFF93}"/>
              </a:ext>
            </a:extLst>
          </p:cNvPr>
          <p:cNvSpPr>
            <a:spLocks noChangeArrowheads="1"/>
          </p:cNvSpPr>
          <p:nvPr/>
        </p:nvSpPr>
        <p:spPr bwMode="auto">
          <a:xfrm>
            <a:off x="1126725" y="5223158"/>
            <a:ext cx="7577437" cy="16312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tabLst>
                <a:tab pos="2035175" algn="l"/>
              </a:tabLst>
              <a:defRPr>
                <a:solidFill>
                  <a:schemeClr val="tx1"/>
                </a:solidFill>
                <a:latin typeface="Arial" panose="020B0604020202020204" pitchFamily="34" charset="0"/>
              </a:defRPr>
            </a:lvl1pPr>
            <a:lvl2pPr marL="457200" eaLnBrk="0" fontAlgn="base" hangingPunct="0">
              <a:spcBef>
                <a:spcPct val="0"/>
              </a:spcBef>
              <a:spcAft>
                <a:spcPct val="0"/>
              </a:spcAft>
              <a:tabLst>
                <a:tab pos="2035175" algn="l"/>
              </a:tabLst>
              <a:defRPr>
                <a:solidFill>
                  <a:schemeClr val="tx1"/>
                </a:solidFill>
                <a:latin typeface="Arial" panose="020B0604020202020204" pitchFamily="34" charset="0"/>
              </a:defRPr>
            </a:lvl2pPr>
            <a:lvl3pPr marL="914400" eaLnBrk="0" fontAlgn="base" hangingPunct="0">
              <a:spcBef>
                <a:spcPct val="0"/>
              </a:spcBef>
              <a:spcAft>
                <a:spcPct val="0"/>
              </a:spcAft>
              <a:tabLst>
                <a:tab pos="2035175" algn="l"/>
              </a:tabLst>
              <a:defRPr>
                <a:solidFill>
                  <a:schemeClr val="tx1"/>
                </a:solidFill>
                <a:latin typeface="Arial" panose="020B0604020202020204" pitchFamily="34" charset="0"/>
              </a:defRPr>
            </a:lvl3pPr>
            <a:lvl4pPr marL="1371600" eaLnBrk="0" fontAlgn="base" hangingPunct="0">
              <a:spcBef>
                <a:spcPct val="0"/>
              </a:spcBef>
              <a:spcAft>
                <a:spcPct val="0"/>
              </a:spcAft>
              <a:tabLst>
                <a:tab pos="2035175" algn="l"/>
              </a:tabLst>
              <a:defRPr>
                <a:solidFill>
                  <a:schemeClr val="tx1"/>
                </a:solidFill>
                <a:latin typeface="Arial" panose="020B0604020202020204" pitchFamily="34" charset="0"/>
              </a:defRPr>
            </a:lvl4pPr>
            <a:lvl5pPr marL="1828800" eaLnBrk="0" fontAlgn="base" hangingPunct="0">
              <a:spcBef>
                <a:spcPct val="0"/>
              </a:spcBef>
              <a:spcAft>
                <a:spcPct val="0"/>
              </a:spcAft>
              <a:tabLst>
                <a:tab pos="2035175" algn="l"/>
              </a:tabLst>
              <a:defRPr>
                <a:solidFill>
                  <a:schemeClr val="tx1"/>
                </a:solidFill>
                <a:latin typeface="Arial" panose="020B0604020202020204" pitchFamily="34" charset="0"/>
              </a:defRPr>
            </a:lvl5pPr>
            <a:lvl6pPr marL="2286000" eaLnBrk="0" fontAlgn="base" hangingPunct="0">
              <a:spcBef>
                <a:spcPct val="0"/>
              </a:spcBef>
              <a:spcAft>
                <a:spcPct val="0"/>
              </a:spcAft>
              <a:tabLst>
                <a:tab pos="2035175" algn="l"/>
              </a:tabLst>
              <a:defRPr>
                <a:solidFill>
                  <a:schemeClr val="tx1"/>
                </a:solidFill>
                <a:latin typeface="Arial" panose="020B0604020202020204" pitchFamily="34" charset="0"/>
              </a:defRPr>
            </a:lvl6pPr>
            <a:lvl7pPr marL="2743200" eaLnBrk="0" fontAlgn="base" hangingPunct="0">
              <a:spcBef>
                <a:spcPct val="0"/>
              </a:spcBef>
              <a:spcAft>
                <a:spcPct val="0"/>
              </a:spcAft>
              <a:tabLst>
                <a:tab pos="2035175" algn="l"/>
              </a:tabLst>
              <a:defRPr>
                <a:solidFill>
                  <a:schemeClr val="tx1"/>
                </a:solidFill>
                <a:latin typeface="Arial" panose="020B0604020202020204" pitchFamily="34" charset="0"/>
              </a:defRPr>
            </a:lvl7pPr>
            <a:lvl8pPr marL="3200400" eaLnBrk="0" fontAlgn="base" hangingPunct="0">
              <a:spcBef>
                <a:spcPct val="0"/>
              </a:spcBef>
              <a:spcAft>
                <a:spcPct val="0"/>
              </a:spcAft>
              <a:tabLst>
                <a:tab pos="2035175" algn="l"/>
              </a:tabLst>
              <a:defRPr>
                <a:solidFill>
                  <a:schemeClr val="tx1"/>
                </a:solidFill>
                <a:latin typeface="Arial" panose="020B0604020202020204" pitchFamily="34" charset="0"/>
              </a:defRPr>
            </a:lvl8pPr>
            <a:lvl9pPr marL="3657600" eaLnBrk="0" fontAlgn="base" hangingPunct="0">
              <a:spcBef>
                <a:spcPct val="0"/>
              </a:spcBef>
              <a:spcAft>
                <a:spcPct val="0"/>
              </a:spcAft>
              <a:tabLst>
                <a:tab pos="2035175" algn="l"/>
              </a:tabLs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tab pos="2035175" algn="l"/>
              </a:tabLst>
            </a:pPr>
            <a:r>
              <a:rPr kumimoji="0" lang="en-GB" altLang="en-US" sz="20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The model is initialized with a set </a:t>
            </a:r>
            <a:r>
              <a:rPr kumimoji="0" lang="en-GB" altLang="en-US" sz="2000" b="0"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random_state</a:t>
            </a:r>
            <a:r>
              <a:rPr kumimoji="0" lang="en-GB" altLang="en-US" sz="20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of 42, which ensures that the results are reproducible by controlling the randomness in the training process. The classifier is fit to the training data (</a:t>
            </a:r>
            <a:r>
              <a:rPr kumimoji="0" lang="en-GB" altLang="en-US" sz="2000" b="0"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X_train</a:t>
            </a:r>
            <a:r>
              <a:rPr kumimoji="0" lang="en-GB" altLang="en-US" sz="20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GB" altLang="en-US" sz="2000" b="0"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y_train</a:t>
            </a:r>
            <a:r>
              <a:rPr kumimoji="0" lang="en-GB" altLang="en-US" sz="20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and predictions are made on the test data (</a:t>
            </a:r>
            <a:r>
              <a:rPr kumimoji="0" lang="en-GB" altLang="en-US" sz="2000" b="0" i="0" u="none" strike="noStrike" cap="none" normalizeH="0" baseline="0" dirty="0" err="1">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X_test</a:t>
            </a:r>
            <a:r>
              <a:rPr kumimoji="0" lang="en-GB" altLang="en-US" sz="20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a:t>
            </a:r>
            <a:endParaRPr kumimoji="0" lang="en-GB"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tab pos="2035175" algn="l"/>
              </a:tabLst>
            </a:pPr>
            <a:endParaRPr kumimoji="0" lang="en-GB"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
        <p:nvSpPr>
          <p:cNvPr id="6" name="Rectangle 3">
            <a:extLst>
              <a:ext uri="{FF2B5EF4-FFF2-40B4-BE49-F238E27FC236}">
                <a16:creationId xmlns:a16="http://schemas.microsoft.com/office/drawing/2014/main" id="{23F58884-4479-297D-6693-11353745107C}"/>
              </a:ext>
            </a:extLst>
          </p:cNvPr>
          <p:cNvSpPr>
            <a:spLocks noChangeArrowheads="1"/>
          </p:cNvSpPr>
          <p:nvPr/>
        </p:nvSpPr>
        <p:spPr bwMode="auto">
          <a:xfrm>
            <a:off x="9779502" y="3960083"/>
            <a:ext cx="2953437"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GB" altLang="en-US" sz="20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The model achieved an accuracy of 99.49% on the training data.</a:t>
            </a:r>
            <a:endParaRPr kumimoji="0" lang="en-GB" altLang="en-US" sz="2000" b="0" i="0" u="none" strike="noStrike" cap="none" normalizeH="0" baseline="0" dirty="0">
              <a:ln>
                <a:noFill/>
              </a:ln>
              <a:solidFill>
                <a:schemeClr val="tx1"/>
              </a:solidFill>
              <a:effectLst/>
              <a:latin typeface="Arial" panose="020B0604020202020204" pitchFamily="34" charset="0"/>
            </a:endParaRPr>
          </a:p>
        </p:txBody>
      </p:sp>
      <p:pic>
        <p:nvPicPr>
          <p:cNvPr id="8" name="Picture 7">
            <a:extLst>
              <a:ext uri="{FF2B5EF4-FFF2-40B4-BE49-F238E27FC236}">
                <a16:creationId xmlns:a16="http://schemas.microsoft.com/office/drawing/2014/main" id="{C7735367-C5F8-1033-8182-A9699E3AE8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37258" y="3405226"/>
            <a:ext cx="2237926" cy="356460"/>
          </a:xfrm>
          <a:prstGeom prst="rect">
            <a:avLst/>
          </a:prstGeom>
        </p:spPr>
      </p:pic>
    </p:spTree>
    <p:extLst>
      <p:ext uri="{BB962C8B-B14F-4D97-AF65-F5344CB8AC3E}">
        <p14:creationId xmlns:p14="http://schemas.microsoft.com/office/powerpoint/2010/main" val="26013468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B178E1B-9A7B-25F4-5283-96B1A9D1EC21}"/>
              </a:ext>
            </a:extLst>
          </p:cNvPr>
          <p:cNvSpPr txBox="1">
            <a:spLocks/>
          </p:cNvSpPr>
          <p:nvPr/>
        </p:nvSpPr>
        <p:spPr>
          <a:xfrm>
            <a:off x="927895" y="465653"/>
            <a:ext cx="8075288" cy="2363100"/>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39700" indent="0">
              <a:buFont typeface="Arial" pitchFamily="34" charset="0"/>
              <a:buNone/>
            </a:pPr>
            <a:r>
              <a:rPr lang="en-GB" sz="3500" b="1" dirty="0">
                <a:latin typeface="Times New Roman" panose="02020603050405020304" pitchFamily="18" charset="0"/>
                <a:cs typeface="Times New Roman" panose="02020603050405020304" pitchFamily="18" charset="0"/>
              </a:rPr>
              <a:t>Random Forest</a:t>
            </a:r>
          </a:p>
          <a:p>
            <a:pPr marL="139700" indent="0">
              <a:buFont typeface="Arial" pitchFamily="34" charset="0"/>
              <a:buNone/>
            </a:pPr>
            <a:endParaRPr lang="en-GB" sz="3500" b="1" dirty="0">
              <a:latin typeface="Times New Roman" panose="02020603050405020304" pitchFamily="18" charset="0"/>
              <a:cs typeface="Times New Roman" panose="02020603050405020304" pitchFamily="18" charset="0"/>
            </a:endParaRPr>
          </a:p>
          <a:p>
            <a:pPr marL="139700" indent="0">
              <a:buFont typeface="Arial" pitchFamily="34" charset="0"/>
              <a:buNone/>
            </a:pPr>
            <a:endParaRPr lang="en-GB" sz="3500" dirty="0">
              <a:latin typeface="Times New Roman" panose="02020603050405020304" pitchFamily="18" charset="0"/>
              <a:cs typeface="Times New Roman" panose="02020603050405020304" pitchFamily="18" charset="0"/>
            </a:endParaRPr>
          </a:p>
          <a:p>
            <a:pPr marL="139700" indent="0">
              <a:buFont typeface="Arial" pitchFamily="34" charset="0"/>
              <a:buNone/>
            </a:pPr>
            <a:endParaRPr lang="en-GB" sz="3500"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ED086B0E-76AE-059B-D430-B7E74F04AF04}"/>
              </a:ext>
            </a:extLst>
          </p:cNvPr>
          <p:cNvSpPr txBox="1"/>
          <p:nvPr/>
        </p:nvSpPr>
        <p:spPr>
          <a:xfrm>
            <a:off x="1183778" y="5058771"/>
            <a:ext cx="6968960" cy="2193549"/>
          </a:xfrm>
          <a:prstGeom prst="rect">
            <a:avLst/>
          </a:prstGeom>
          <a:noFill/>
        </p:spPr>
        <p:txBody>
          <a:bodyPr wrap="square">
            <a:spAutoFit/>
          </a:bodyPr>
          <a:lstStyle/>
          <a:p>
            <a:pPr algn="just">
              <a:lnSpc>
                <a:spcPct val="115000"/>
              </a:lnSpc>
              <a:spcAft>
                <a:spcPts val="1000"/>
              </a:spcAft>
              <a:tabLst>
                <a:tab pos="755650" algn="l"/>
              </a:tabLst>
            </a:pPr>
            <a:r>
              <a:rPr lang="en-IN" sz="2000" dirty="0">
                <a:solidFill>
                  <a:srgbClr val="000000"/>
                </a:solidFill>
                <a:effectLst/>
                <a:latin typeface="Times New Roman" panose="02020603050405020304" pitchFamily="18" charset="0"/>
                <a:ea typeface="Calibri" panose="020F0502020204030204" pitchFamily="34" charset="0"/>
                <a:cs typeface="Calibri" panose="020F0502020204030204" pitchFamily="34" charset="0"/>
              </a:rPr>
              <a:t>A Random Forest Classifier, which is an ensemble learning method based on multiple decision trees is used to train the model. The model consists of 500 decision trees. The maximum depth of each tree is none and </a:t>
            </a:r>
            <a:r>
              <a:rPr lang="en-IN" sz="2000" dirty="0" err="1">
                <a:solidFill>
                  <a:srgbClr val="000000"/>
                </a:solidFill>
                <a:effectLst/>
                <a:latin typeface="Times New Roman" panose="02020603050405020304" pitchFamily="18" charset="0"/>
                <a:ea typeface="Calibri" panose="020F0502020204030204" pitchFamily="34" charset="0"/>
                <a:cs typeface="Calibri" panose="020F0502020204030204" pitchFamily="34" charset="0"/>
              </a:rPr>
              <a:t>random_state</a:t>
            </a:r>
            <a:r>
              <a:rPr lang="en-IN" sz="2000" dirty="0">
                <a:solidFill>
                  <a:srgbClr val="000000"/>
                </a:solidFill>
                <a:effectLst/>
                <a:latin typeface="Times New Roman" panose="02020603050405020304" pitchFamily="18" charset="0"/>
                <a:ea typeface="Calibri" panose="020F0502020204030204" pitchFamily="34" charset="0"/>
                <a:cs typeface="Calibri" panose="020F0502020204030204" pitchFamily="34" charset="0"/>
              </a:rPr>
              <a:t> is set to 42 to ensure reproducibility. </a:t>
            </a:r>
            <a:r>
              <a:rPr lang="en-IN" sz="2000" dirty="0">
                <a:effectLst/>
                <a:latin typeface="Times New Roman" panose="02020603050405020304" pitchFamily="18" charset="0"/>
                <a:ea typeface="Calibri" panose="020F0502020204030204" pitchFamily="34" charset="0"/>
                <a:cs typeface="Calibri" panose="020F0502020204030204" pitchFamily="34" charset="0"/>
              </a:rPr>
              <a:t>The classifier is fit to the training data (</a:t>
            </a:r>
            <a:r>
              <a:rPr lang="en-IN" sz="2000" dirty="0" err="1">
                <a:effectLst/>
                <a:latin typeface="Times New Roman" panose="02020603050405020304" pitchFamily="18" charset="0"/>
                <a:ea typeface="Calibri" panose="020F0502020204030204" pitchFamily="34" charset="0"/>
                <a:cs typeface="Calibri" panose="020F0502020204030204" pitchFamily="34" charset="0"/>
              </a:rPr>
              <a:t>X_train</a:t>
            </a:r>
            <a:r>
              <a:rPr lang="en-IN" sz="2000" dirty="0">
                <a:effectLst/>
                <a:latin typeface="Times New Roman" panose="02020603050405020304" pitchFamily="18" charset="0"/>
                <a:ea typeface="Calibri" panose="020F0502020204030204" pitchFamily="34" charset="0"/>
                <a:cs typeface="Calibri" panose="020F0502020204030204" pitchFamily="34" charset="0"/>
              </a:rPr>
              <a:t>, </a:t>
            </a:r>
            <a:r>
              <a:rPr lang="en-IN" sz="2000" dirty="0" err="1">
                <a:effectLst/>
                <a:latin typeface="Times New Roman" panose="02020603050405020304" pitchFamily="18" charset="0"/>
                <a:ea typeface="Calibri" panose="020F0502020204030204" pitchFamily="34" charset="0"/>
                <a:cs typeface="Calibri" panose="020F0502020204030204" pitchFamily="34" charset="0"/>
              </a:rPr>
              <a:t>y_train</a:t>
            </a:r>
            <a:r>
              <a:rPr lang="en-IN" sz="2000" dirty="0">
                <a:effectLst/>
                <a:latin typeface="Times New Roman" panose="02020603050405020304" pitchFamily="18" charset="0"/>
                <a:ea typeface="Calibri" panose="020F0502020204030204" pitchFamily="34" charset="0"/>
                <a:cs typeface="Calibri" panose="020F0502020204030204" pitchFamily="34" charset="0"/>
              </a:rPr>
              <a:t>), and predictions are made on the test data (</a:t>
            </a:r>
            <a:r>
              <a:rPr lang="en-IN" sz="2000" dirty="0" err="1">
                <a:effectLst/>
                <a:latin typeface="Times New Roman" panose="02020603050405020304" pitchFamily="18" charset="0"/>
                <a:ea typeface="Calibri" panose="020F0502020204030204" pitchFamily="34" charset="0"/>
                <a:cs typeface="Calibri" panose="020F0502020204030204" pitchFamily="34" charset="0"/>
              </a:rPr>
              <a:t>X_test</a:t>
            </a:r>
            <a:r>
              <a:rPr lang="en-IN" sz="2000" dirty="0">
                <a:effectLst/>
                <a:latin typeface="Times New Roman" panose="02020603050405020304" pitchFamily="18" charset="0"/>
                <a:ea typeface="Calibri" panose="020F0502020204030204" pitchFamily="34" charset="0"/>
                <a:cs typeface="Calibri" panose="020F0502020204030204" pitchFamily="34" charset="0"/>
              </a:rPr>
              <a:t>).</a:t>
            </a:r>
            <a:endParaRPr lang="en-GB" sz="2000" dirty="0">
              <a:effectLst/>
              <a:latin typeface="Calibri" panose="020F0502020204030204" pitchFamily="34" charset="0"/>
              <a:ea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08F6C05A-2B88-5D66-846F-B9E4AEBD5556}"/>
              </a:ext>
            </a:extLst>
          </p:cNvPr>
          <p:cNvSpPr txBox="1"/>
          <p:nvPr/>
        </p:nvSpPr>
        <p:spPr>
          <a:xfrm>
            <a:off x="8859997" y="3793941"/>
            <a:ext cx="2882684" cy="1131720"/>
          </a:xfrm>
          <a:prstGeom prst="rect">
            <a:avLst/>
          </a:prstGeom>
          <a:noFill/>
        </p:spPr>
        <p:txBody>
          <a:bodyPr wrap="square">
            <a:spAutoFit/>
          </a:bodyPr>
          <a:lstStyle/>
          <a:p>
            <a:pPr algn="just">
              <a:lnSpc>
                <a:spcPct val="115000"/>
              </a:lnSpc>
              <a:spcBef>
                <a:spcPts val="1200"/>
              </a:spcBef>
              <a:spcAft>
                <a:spcPts val="1000"/>
              </a:spcAft>
            </a:pPr>
            <a:r>
              <a:rPr lang="en-IN" sz="2000" dirty="0">
                <a:effectLst/>
                <a:latin typeface="Times New Roman" panose="02020603050405020304" pitchFamily="18" charset="0"/>
                <a:ea typeface="Calibri" panose="020F0502020204030204" pitchFamily="34" charset="0"/>
                <a:cs typeface="Calibri" panose="020F0502020204030204" pitchFamily="34" charset="0"/>
              </a:rPr>
              <a:t>The model achieved an accuracy of 99.49% on the training data.</a:t>
            </a:r>
            <a:endParaRPr lang="en-GB" sz="2000" dirty="0">
              <a:effectLst/>
              <a:latin typeface="Calibri" panose="020F0502020204030204" pitchFamily="34" charset="0"/>
              <a:ea typeface="Calibri" panose="020F0502020204030204" pitchFamily="34" charset="0"/>
              <a:cs typeface="Calibri" panose="020F0502020204030204" pitchFamily="34" charset="0"/>
            </a:endParaRPr>
          </a:p>
        </p:txBody>
      </p:sp>
      <p:pic>
        <p:nvPicPr>
          <p:cNvPr id="7" name="Picture 6">
            <a:extLst>
              <a:ext uri="{FF2B5EF4-FFF2-40B4-BE49-F238E27FC236}">
                <a16:creationId xmlns:a16="http://schemas.microsoft.com/office/drawing/2014/main" id="{F071C29A-9ECC-7C9C-553B-C032F0FEFD22}"/>
              </a:ext>
            </a:extLst>
          </p:cNvPr>
          <p:cNvPicPr>
            <a:picLocks noChangeAspect="1"/>
          </p:cNvPicPr>
          <p:nvPr/>
        </p:nvPicPr>
        <p:blipFill>
          <a:blip r:embed="rId2"/>
          <a:stretch>
            <a:fillRect/>
          </a:stretch>
        </p:blipFill>
        <p:spPr>
          <a:xfrm>
            <a:off x="9121042" y="3122943"/>
            <a:ext cx="2360593" cy="376808"/>
          </a:xfrm>
          <a:prstGeom prst="rect">
            <a:avLst/>
          </a:prstGeom>
        </p:spPr>
      </p:pic>
      <p:pic>
        <p:nvPicPr>
          <p:cNvPr id="8" name="Picture 7">
            <a:extLst>
              <a:ext uri="{FF2B5EF4-FFF2-40B4-BE49-F238E27FC236}">
                <a16:creationId xmlns:a16="http://schemas.microsoft.com/office/drawing/2014/main" id="{FA03BE48-4914-FDD9-937D-C87A241A27A6}"/>
              </a:ext>
            </a:extLst>
          </p:cNvPr>
          <p:cNvPicPr>
            <a:picLocks noChangeAspect="1"/>
          </p:cNvPicPr>
          <p:nvPr/>
        </p:nvPicPr>
        <p:blipFill>
          <a:blip r:embed="rId3"/>
          <a:stretch>
            <a:fillRect/>
          </a:stretch>
        </p:blipFill>
        <p:spPr>
          <a:xfrm>
            <a:off x="1183778" y="1996674"/>
            <a:ext cx="5059797" cy="2230018"/>
          </a:xfrm>
          <a:prstGeom prst="rect">
            <a:avLst/>
          </a:prstGeom>
        </p:spPr>
      </p:pic>
    </p:spTree>
    <p:extLst>
      <p:ext uri="{BB962C8B-B14F-4D97-AF65-F5344CB8AC3E}">
        <p14:creationId xmlns:p14="http://schemas.microsoft.com/office/powerpoint/2010/main" val="18768192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DA5621-9874-4481-08AF-9E075E71EA5F}"/>
              </a:ext>
            </a:extLst>
          </p:cNvPr>
          <p:cNvSpPr txBox="1">
            <a:spLocks/>
          </p:cNvSpPr>
          <p:nvPr/>
        </p:nvSpPr>
        <p:spPr>
          <a:xfrm>
            <a:off x="720000" y="445025"/>
            <a:ext cx="3833700" cy="5727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GB" b="1" dirty="0">
                <a:latin typeface="Times New Roman" panose="02020603050405020304" pitchFamily="18" charset="0"/>
                <a:cs typeface="Times New Roman" panose="02020603050405020304" pitchFamily="18" charset="0"/>
              </a:rPr>
              <a:t>Model Testing</a:t>
            </a:r>
          </a:p>
        </p:txBody>
      </p:sp>
      <p:sp>
        <p:nvSpPr>
          <p:cNvPr id="3" name="Text Placeholder 2">
            <a:extLst>
              <a:ext uri="{FF2B5EF4-FFF2-40B4-BE49-F238E27FC236}">
                <a16:creationId xmlns:a16="http://schemas.microsoft.com/office/drawing/2014/main" id="{6D24E860-1A10-FEE7-F4BC-CF9662A2FF79}"/>
              </a:ext>
            </a:extLst>
          </p:cNvPr>
          <p:cNvSpPr txBox="1">
            <a:spLocks/>
          </p:cNvSpPr>
          <p:nvPr/>
        </p:nvSpPr>
        <p:spPr>
          <a:xfrm>
            <a:off x="950863" y="1863184"/>
            <a:ext cx="8075288" cy="2363100"/>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39700" indent="0">
              <a:buFont typeface="Arial" pitchFamily="34" charset="0"/>
              <a:buNone/>
            </a:pPr>
            <a:r>
              <a:rPr lang="en-GB" sz="3500" b="1" dirty="0">
                <a:latin typeface="Times New Roman" panose="02020603050405020304" pitchFamily="18" charset="0"/>
                <a:cs typeface="Times New Roman" panose="02020603050405020304" pitchFamily="18" charset="0"/>
              </a:rPr>
              <a:t>MLP Model:</a:t>
            </a:r>
          </a:p>
          <a:p>
            <a:pPr marL="139700" indent="0">
              <a:buFont typeface="Arial" pitchFamily="34" charset="0"/>
              <a:buNone/>
            </a:pPr>
            <a:endParaRPr lang="en-GB" sz="3500" b="1" dirty="0">
              <a:latin typeface="Times New Roman" panose="02020603050405020304" pitchFamily="18" charset="0"/>
              <a:cs typeface="Times New Roman" panose="02020603050405020304" pitchFamily="18" charset="0"/>
            </a:endParaRPr>
          </a:p>
          <a:p>
            <a:pPr marL="139700" indent="0">
              <a:buFont typeface="Arial" pitchFamily="34" charset="0"/>
              <a:buNone/>
            </a:pPr>
            <a:endParaRPr lang="en-GB" sz="3500" b="1" dirty="0">
              <a:latin typeface="Times New Roman" panose="02020603050405020304" pitchFamily="18" charset="0"/>
              <a:cs typeface="Times New Roman" panose="02020603050405020304" pitchFamily="18" charset="0"/>
            </a:endParaRPr>
          </a:p>
          <a:p>
            <a:pPr marL="139700" indent="0">
              <a:buFont typeface="Arial" pitchFamily="34" charset="0"/>
              <a:buNone/>
            </a:pPr>
            <a:endParaRPr lang="en-GB" sz="3500" dirty="0">
              <a:latin typeface="Times New Roman" panose="02020603050405020304" pitchFamily="18" charset="0"/>
              <a:cs typeface="Times New Roman" panose="02020603050405020304" pitchFamily="18" charset="0"/>
            </a:endParaRPr>
          </a:p>
          <a:p>
            <a:pPr marL="139700" indent="0">
              <a:buFont typeface="Arial" pitchFamily="34" charset="0"/>
              <a:buNone/>
            </a:pPr>
            <a:endParaRPr lang="en-GB" sz="35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888DE4D2-2E0D-BFF3-16BA-7E3E88922F0C}"/>
              </a:ext>
            </a:extLst>
          </p:cNvPr>
          <p:cNvPicPr>
            <a:picLocks noChangeAspect="1"/>
          </p:cNvPicPr>
          <p:nvPr/>
        </p:nvPicPr>
        <p:blipFill>
          <a:blip r:embed="rId2"/>
          <a:stretch>
            <a:fillRect/>
          </a:stretch>
        </p:blipFill>
        <p:spPr>
          <a:xfrm>
            <a:off x="1222317" y="3148125"/>
            <a:ext cx="5661351" cy="1933349"/>
          </a:xfrm>
          <a:prstGeom prst="rect">
            <a:avLst/>
          </a:prstGeom>
        </p:spPr>
      </p:pic>
      <p:sp>
        <p:nvSpPr>
          <p:cNvPr id="6" name="Rectangle 2">
            <a:extLst>
              <a:ext uri="{FF2B5EF4-FFF2-40B4-BE49-F238E27FC236}">
                <a16:creationId xmlns:a16="http://schemas.microsoft.com/office/drawing/2014/main" id="{106B6E2E-79CA-D9D8-C2AF-119C4CF34192}"/>
              </a:ext>
            </a:extLst>
          </p:cNvPr>
          <p:cNvSpPr>
            <a:spLocks noChangeArrowheads="1"/>
          </p:cNvSpPr>
          <p:nvPr/>
        </p:nvSpPr>
        <p:spPr bwMode="auto">
          <a:xfrm>
            <a:off x="869778" y="284055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GB"/>
          </a:p>
        </p:txBody>
      </p:sp>
      <p:sp>
        <p:nvSpPr>
          <p:cNvPr id="7" name="Rectangle 3">
            <a:extLst>
              <a:ext uri="{FF2B5EF4-FFF2-40B4-BE49-F238E27FC236}">
                <a16:creationId xmlns:a16="http://schemas.microsoft.com/office/drawing/2014/main" id="{F68DA216-A0A5-E184-F1AE-71E343D79809}"/>
              </a:ext>
            </a:extLst>
          </p:cNvPr>
          <p:cNvSpPr>
            <a:spLocks noChangeArrowheads="1"/>
          </p:cNvSpPr>
          <p:nvPr/>
        </p:nvSpPr>
        <p:spPr bwMode="auto">
          <a:xfrm>
            <a:off x="7067072" y="6506309"/>
            <a:ext cx="441511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tabLst>
                <a:tab pos="755650" algn="l"/>
              </a:tabLst>
              <a:defRPr>
                <a:solidFill>
                  <a:schemeClr val="tx1"/>
                </a:solidFill>
                <a:latin typeface="Arial" panose="020B0604020202020204" pitchFamily="34" charset="0"/>
              </a:defRPr>
            </a:lvl1pPr>
            <a:lvl2pPr marL="457200" eaLnBrk="0" fontAlgn="base" hangingPunct="0">
              <a:spcBef>
                <a:spcPct val="0"/>
              </a:spcBef>
              <a:spcAft>
                <a:spcPct val="0"/>
              </a:spcAft>
              <a:tabLst>
                <a:tab pos="755650" algn="l"/>
              </a:tabLst>
              <a:defRPr>
                <a:solidFill>
                  <a:schemeClr val="tx1"/>
                </a:solidFill>
                <a:latin typeface="Arial" panose="020B0604020202020204" pitchFamily="34" charset="0"/>
              </a:defRPr>
            </a:lvl2pPr>
            <a:lvl3pPr marL="914400" eaLnBrk="0" fontAlgn="base" hangingPunct="0">
              <a:spcBef>
                <a:spcPct val="0"/>
              </a:spcBef>
              <a:spcAft>
                <a:spcPct val="0"/>
              </a:spcAft>
              <a:tabLst>
                <a:tab pos="755650" algn="l"/>
              </a:tabLst>
              <a:defRPr>
                <a:solidFill>
                  <a:schemeClr val="tx1"/>
                </a:solidFill>
                <a:latin typeface="Arial" panose="020B0604020202020204" pitchFamily="34" charset="0"/>
              </a:defRPr>
            </a:lvl3pPr>
            <a:lvl4pPr marL="1371600" eaLnBrk="0" fontAlgn="base" hangingPunct="0">
              <a:spcBef>
                <a:spcPct val="0"/>
              </a:spcBef>
              <a:spcAft>
                <a:spcPct val="0"/>
              </a:spcAft>
              <a:tabLst>
                <a:tab pos="755650" algn="l"/>
              </a:tabLst>
              <a:defRPr>
                <a:solidFill>
                  <a:schemeClr val="tx1"/>
                </a:solidFill>
                <a:latin typeface="Arial" panose="020B0604020202020204" pitchFamily="34" charset="0"/>
              </a:defRPr>
            </a:lvl4pPr>
            <a:lvl5pPr marL="1828800" eaLnBrk="0" fontAlgn="base" hangingPunct="0">
              <a:spcBef>
                <a:spcPct val="0"/>
              </a:spcBef>
              <a:spcAft>
                <a:spcPct val="0"/>
              </a:spcAft>
              <a:tabLst>
                <a:tab pos="755650" algn="l"/>
              </a:tabLst>
              <a:defRPr>
                <a:solidFill>
                  <a:schemeClr val="tx1"/>
                </a:solidFill>
                <a:latin typeface="Arial" panose="020B0604020202020204" pitchFamily="34" charset="0"/>
              </a:defRPr>
            </a:lvl5pPr>
            <a:lvl6pPr marL="2286000" eaLnBrk="0" fontAlgn="base" hangingPunct="0">
              <a:spcBef>
                <a:spcPct val="0"/>
              </a:spcBef>
              <a:spcAft>
                <a:spcPct val="0"/>
              </a:spcAft>
              <a:tabLst>
                <a:tab pos="755650" algn="l"/>
              </a:tabLst>
              <a:defRPr>
                <a:solidFill>
                  <a:schemeClr val="tx1"/>
                </a:solidFill>
                <a:latin typeface="Arial" panose="020B0604020202020204" pitchFamily="34" charset="0"/>
              </a:defRPr>
            </a:lvl6pPr>
            <a:lvl7pPr marL="2743200" eaLnBrk="0" fontAlgn="base" hangingPunct="0">
              <a:spcBef>
                <a:spcPct val="0"/>
              </a:spcBef>
              <a:spcAft>
                <a:spcPct val="0"/>
              </a:spcAft>
              <a:tabLst>
                <a:tab pos="755650" algn="l"/>
              </a:tabLst>
              <a:defRPr>
                <a:solidFill>
                  <a:schemeClr val="tx1"/>
                </a:solidFill>
                <a:latin typeface="Arial" panose="020B0604020202020204" pitchFamily="34" charset="0"/>
              </a:defRPr>
            </a:lvl7pPr>
            <a:lvl8pPr marL="3200400" eaLnBrk="0" fontAlgn="base" hangingPunct="0">
              <a:spcBef>
                <a:spcPct val="0"/>
              </a:spcBef>
              <a:spcAft>
                <a:spcPct val="0"/>
              </a:spcAft>
              <a:tabLst>
                <a:tab pos="755650" algn="l"/>
              </a:tabLst>
              <a:defRPr>
                <a:solidFill>
                  <a:schemeClr val="tx1"/>
                </a:solidFill>
                <a:latin typeface="Arial" panose="020B0604020202020204" pitchFamily="34" charset="0"/>
              </a:defRPr>
            </a:lvl8pPr>
            <a:lvl9pPr marL="3657600" eaLnBrk="0" fontAlgn="base" hangingPunct="0">
              <a:spcBef>
                <a:spcPct val="0"/>
              </a:spcBef>
              <a:spcAft>
                <a:spcPct val="0"/>
              </a:spcAft>
              <a:tabLst>
                <a:tab pos="755650" algn="l"/>
              </a:tabLs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tab pos="755650" algn="l"/>
              </a:tabLst>
            </a:pPr>
            <a:r>
              <a:rPr kumimoji="0" lang="en-GB" altLang="en-US" sz="2000" b="0" i="0" u="none" strike="noStrike" cap="none" normalizeH="0" baseline="0" dirty="0">
                <a:ln>
                  <a:noFill/>
                </a:ln>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MLP acquired a test accuracy of 87.76%.</a:t>
            </a:r>
            <a:endParaRPr kumimoji="0" lang="en-GB" altLang="en-US" sz="2000" b="0" i="0" u="none" strike="noStrike" cap="none" normalizeH="0" baseline="0" dirty="0">
              <a:ln>
                <a:noFill/>
              </a:ln>
              <a:solidFill>
                <a:schemeClr val="tx1"/>
              </a:solidFill>
              <a:effectLst/>
              <a:latin typeface="Arial" panose="020B0604020202020204" pitchFamily="34" charset="0"/>
            </a:endParaRPr>
          </a:p>
        </p:txBody>
      </p:sp>
      <p:pic>
        <p:nvPicPr>
          <p:cNvPr id="8" name="Picture 7">
            <a:extLst>
              <a:ext uri="{FF2B5EF4-FFF2-40B4-BE49-F238E27FC236}">
                <a16:creationId xmlns:a16="http://schemas.microsoft.com/office/drawing/2014/main" id="{50EF5544-5E91-F7B2-0744-D6B604E93DE5}"/>
              </a:ext>
            </a:extLst>
          </p:cNvPr>
          <p:cNvPicPr>
            <a:picLocks noChangeAspect="1"/>
          </p:cNvPicPr>
          <p:nvPr/>
        </p:nvPicPr>
        <p:blipFill>
          <a:blip r:embed="rId3"/>
          <a:stretch>
            <a:fillRect/>
          </a:stretch>
        </p:blipFill>
        <p:spPr>
          <a:xfrm>
            <a:off x="1217018" y="5628153"/>
            <a:ext cx="5666650" cy="2156422"/>
          </a:xfrm>
          <a:prstGeom prst="rect">
            <a:avLst/>
          </a:prstGeom>
        </p:spPr>
      </p:pic>
    </p:spTree>
    <p:extLst>
      <p:ext uri="{BB962C8B-B14F-4D97-AF65-F5344CB8AC3E}">
        <p14:creationId xmlns:p14="http://schemas.microsoft.com/office/powerpoint/2010/main" val="40286470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FD3F58C6-C176-8260-67AC-0ACE5F1F05C3}"/>
              </a:ext>
            </a:extLst>
          </p:cNvPr>
          <p:cNvSpPr txBox="1">
            <a:spLocks/>
          </p:cNvSpPr>
          <p:nvPr/>
        </p:nvSpPr>
        <p:spPr>
          <a:xfrm>
            <a:off x="869778" y="496095"/>
            <a:ext cx="8075288" cy="2363100"/>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39700" indent="0">
              <a:buFont typeface="Arial" pitchFamily="34" charset="0"/>
              <a:buNone/>
            </a:pPr>
            <a:r>
              <a:rPr lang="en-GB" sz="3500" b="1" dirty="0">
                <a:latin typeface="Times New Roman" panose="02020603050405020304" pitchFamily="18" charset="0"/>
                <a:cs typeface="Times New Roman" panose="02020603050405020304" pitchFamily="18" charset="0"/>
              </a:rPr>
              <a:t>Decision Tree</a:t>
            </a:r>
          </a:p>
          <a:p>
            <a:pPr marL="139700" indent="0">
              <a:buFont typeface="Arial" pitchFamily="34" charset="0"/>
              <a:buNone/>
            </a:pPr>
            <a:endParaRPr lang="en-GB" sz="3500" b="1" dirty="0">
              <a:latin typeface="Times New Roman" panose="02020603050405020304" pitchFamily="18" charset="0"/>
              <a:cs typeface="Times New Roman" panose="02020603050405020304" pitchFamily="18" charset="0"/>
            </a:endParaRPr>
          </a:p>
          <a:p>
            <a:pPr marL="139700" indent="0">
              <a:buFont typeface="Arial" pitchFamily="34" charset="0"/>
              <a:buNone/>
            </a:pPr>
            <a:endParaRPr lang="en-GB" sz="3500" b="1" dirty="0">
              <a:latin typeface="Times New Roman" panose="02020603050405020304" pitchFamily="18" charset="0"/>
              <a:cs typeface="Times New Roman" panose="02020603050405020304" pitchFamily="18" charset="0"/>
            </a:endParaRPr>
          </a:p>
          <a:p>
            <a:pPr marL="139700" indent="0">
              <a:buFont typeface="Arial" pitchFamily="34" charset="0"/>
              <a:buNone/>
            </a:pPr>
            <a:endParaRPr lang="en-GB" sz="3500" dirty="0">
              <a:latin typeface="Times New Roman" panose="02020603050405020304" pitchFamily="18" charset="0"/>
              <a:cs typeface="Times New Roman" panose="02020603050405020304" pitchFamily="18" charset="0"/>
            </a:endParaRPr>
          </a:p>
          <a:p>
            <a:pPr marL="139700" indent="0">
              <a:buFont typeface="Arial" pitchFamily="34" charset="0"/>
              <a:buNone/>
            </a:pPr>
            <a:endParaRPr lang="en-GB" sz="3500" dirty="0">
              <a:latin typeface="Times New Roman" panose="02020603050405020304" pitchFamily="18" charset="0"/>
              <a:cs typeface="Times New Roman" panose="02020603050405020304" pitchFamily="18" charset="0"/>
            </a:endParaRPr>
          </a:p>
        </p:txBody>
      </p:sp>
      <p:sp>
        <p:nvSpPr>
          <p:cNvPr id="4" name="Rectangle 2">
            <a:extLst>
              <a:ext uri="{FF2B5EF4-FFF2-40B4-BE49-F238E27FC236}">
                <a16:creationId xmlns:a16="http://schemas.microsoft.com/office/drawing/2014/main" id="{068448E7-5123-B4C7-1A5E-0A9AC8F43076}"/>
              </a:ext>
            </a:extLst>
          </p:cNvPr>
          <p:cNvSpPr>
            <a:spLocks noChangeArrowheads="1"/>
          </p:cNvSpPr>
          <p:nvPr/>
        </p:nvSpPr>
        <p:spPr bwMode="auto">
          <a:xfrm>
            <a:off x="869778" y="284055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GB"/>
          </a:p>
        </p:txBody>
      </p:sp>
      <p:pic>
        <p:nvPicPr>
          <p:cNvPr id="5" name="Picture 2">
            <a:extLst>
              <a:ext uri="{FF2B5EF4-FFF2-40B4-BE49-F238E27FC236}">
                <a16:creationId xmlns:a16="http://schemas.microsoft.com/office/drawing/2014/main" id="{765E9D0E-04D4-8AF0-6F27-EB9BF2AF2EA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4032" y="2248327"/>
            <a:ext cx="7190833" cy="1866473"/>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3">
            <a:extLst>
              <a:ext uri="{FF2B5EF4-FFF2-40B4-BE49-F238E27FC236}">
                <a16:creationId xmlns:a16="http://schemas.microsoft.com/office/drawing/2014/main" id="{30212C2B-C6BE-8384-0EEE-3027660305A2}"/>
              </a:ext>
            </a:extLst>
          </p:cNvPr>
          <p:cNvSpPr>
            <a:spLocks noChangeArrowheads="1"/>
          </p:cNvSpPr>
          <p:nvPr/>
        </p:nvSpPr>
        <p:spPr bwMode="auto">
          <a:xfrm>
            <a:off x="790413" y="55019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GB"/>
          </a:p>
        </p:txBody>
      </p:sp>
      <p:sp>
        <p:nvSpPr>
          <p:cNvPr id="7" name="Rectangle 4">
            <a:extLst>
              <a:ext uri="{FF2B5EF4-FFF2-40B4-BE49-F238E27FC236}">
                <a16:creationId xmlns:a16="http://schemas.microsoft.com/office/drawing/2014/main" id="{BA88780B-C035-BAFA-F9D8-8D77B5333CB3}"/>
              </a:ext>
            </a:extLst>
          </p:cNvPr>
          <p:cNvSpPr>
            <a:spLocks noChangeArrowheads="1"/>
          </p:cNvSpPr>
          <p:nvPr/>
        </p:nvSpPr>
        <p:spPr bwMode="auto">
          <a:xfrm>
            <a:off x="790413" y="236629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GB"/>
          </a:p>
        </p:txBody>
      </p:sp>
      <p:sp>
        <p:nvSpPr>
          <p:cNvPr id="8" name="Rectangle 5">
            <a:extLst>
              <a:ext uri="{FF2B5EF4-FFF2-40B4-BE49-F238E27FC236}">
                <a16:creationId xmlns:a16="http://schemas.microsoft.com/office/drawing/2014/main" id="{F9E115DE-F038-A521-94A1-6F746BCCC7D7}"/>
              </a:ext>
            </a:extLst>
          </p:cNvPr>
          <p:cNvSpPr>
            <a:spLocks noChangeArrowheads="1"/>
          </p:cNvSpPr>
          <p:nvPr/>
        </p:nvSpPr>
        <p:spPr bwMode="auto">
          <a:xfrm>
            <a:off x="7584791" y="4761099"/>
            <a:ext cx="526374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GB" altLang="en-US" sz="20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Decision Tree acquired a test accuracy of 86.93%</a:t>
            </a:r>
            <a:endParaRPr kumimoji="0" lang="en-GB" altLang="en-US" sz="2000" b="0" i="0" u="none" strike="noStrike" cap="none" normalizeH="0" baseline="0" dirty="0">
              <a:ln>
                <a:noFill/>
              </a:ln>
              <a:solidFill>
                <a:schemeClr val="tx1"/>
              </a:solidFill>
              <a:effectLst/>
              <a:latin typeface="Arial" panose="020B0604020202020204" pitchFamily="34" charset="0"/>
            </a:endParaRPr>
          </a:p>
        </p:txBody>
      </p:sp>
      <p:pic>
        <p:nvPicPr>
          <p:cNvPr id="9" name="Picture 8">
            <a:extLst>
              <a:ext uri="{FF2B5EF4-FFF2-40B4-BE49-F238E27FC236}">
                <a16:creationId xmlns:a16="http://schemas.microsoft.com/office/drawing/2014/main" id="{9E5F03D7-1ABC-1A06-CF7B-BBDEC06CD04E}"/>
              </a:ext>
            </a:extLst>
          </p:cNvPr>
          <p:cNvPicPr>
            <a:picLocks noChangeAspect="1"/>
          </p:cNvPicPr>
          <p:nvPr/>
        </p:nvPicPr>
        <p:blipFill>
          <a:blip r:embed="rId3"/>
          <a:stretch>
            <a:fillRect/>
          </a:stretch>
        </p:blipFill>
        <p:spPr>
          <a:xfrm>
            <a:off x="1155685" y="4335967"/>
            <a:ext cx="5661443" cy="2192813"/>
          </a:xfrm>
          <a:prstGeom prst="rect">
            <a:avLst/>
          </a:prstGeom>
        </p:spPr>
      </p:pic>
    </p:spTree>
    <p:extLst>
      <p:ext uri="{BB962C8B-B14F-4D97-AF65-F5344CB8AC3E}">
        <p14:creationId xmlns:p14="http://schemas.microsoft.com/office/powerpoint/2010/main" val="15026087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85F9B56B-A818-07E7-92C7-A426868BBFF4}"/>
              </a:ext>
            </a:extLst>
          </p:cNvPr>
          <p:cNvSpPr txBox="1">
            <a:spLocks/>
          </p:cNvSpPr>
          <p:nvPr/>
        </p:nvSpPr>
        <p:spPr>
          <a:xfrm>
            <a:off x="615100" y="272421"/>
            <a:ext cx="8075288" cy="2363100"/>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39700" indent="0">
              <a:buFont typeface="Arial" pitchFamily="34" charset="0"/>
              <a:buNone/>
            </a:pPr>
            <a:r>
              <a:rPr lang="en-GB" sz="3500" b="1" dirty="0">
                <a:latin typeface="Times New Roman" panose="02020603050405020304" pitchFamily="18" charset="0"/>
                <a:cs typeface="Times New Roman" panose="02020603050405020304" pitchFamily="18" charset="0"/>
              </a:rPr>
              <a:t>Random Forest</a:t>
            </a:r>
          </a:p>
          <a:p>
            <a:pPr marL="139700" indent="0">
              <a:buFont typeface="Arial" pitchFamily="34" charset="0"/>
              <a:buNone/>
            </a:pPr>
            <a:endParaRPr lang="en-GB" sz="3500" b="1" dirty="0">
              <a:latin typeface="Times New Roman" panose="02020603050405020304" pitchFamily="18" charset="0"/>
              <a:cs typeface="Times New Roman" panose="02020603050405020304" pitchFamily="18" charset="0"/>
            </a:endParaRPr>
          </a:p>
          <a:p>
            <a:pPr marL="139700" indent="0">
              <a:buFont typeface="Arial" pitchFamily="34" charset="0"/>
              <a:buNone/>
            </a:pPr>
            <a:endParaRPr lang="en-GB" sz="3500" b="1" dirty="0">
              <a:latin typeface="Times New Roman" panose="02020603050405020304" pitchFamily="18" charset="0"/>
              <a:cs typeface="Times New Roman" panose="02020603050405020304" pitchFamily="18" charset="0"/>
            </a:endParaRPr>
          </a:p>
          <a:p>
            <a:pPr marL="139700" indent="0">
              <a:buFont typeface="Arial" pitchFamily="34" charset="0"/>
              <a:buNone/>
            </a:pPr>
            <a:endParaRPr lang="en-GB" sz="3500" dirty="0">
              <a:latin typeface="Times New Roman" panose="02020603050405020304" pitchFamily="18" charset="0"/>
              <a:cs typeface="Times New Roman" panose="02020603050405020304" pitchFamily="18" charset="0"/>
            </a:endParaRPr>
          </a:p>
          <a:p>
            <a:pPr marL="139700" indent="0">
              <a:buFont typeface="Arial" pitchFamily="34" charset="0"/>
              <a:buNone/>
            </a:pPr>
            <a:endParaRPr lang="en-GB" sz="3500" dirty="0">
              <a:latin typeface="Times New Roman" panose="02020603050405020304" pitchFamily="18" charset="0"/>
              <a:cs typeface="Times New Roman" panose="02020603050405020304" pitchFamily="18" charset="0"/>
            </a:endParaRPr>
          </a:p>
        </p:txBody>
      </p:sp>
      <p:sp>
        <p:nvSpPr>
          <p:cNvPr id="4" name="Rectangle 2">
            <a:extLst>
              <a:ext uri="{FF2B5EF4-FFF2-40B4-BE49-F238E27FC236}">
                <a16:creationId xmlns:a16="http://schemas.microsoft.com/office/drawing/2014/main" id="{2E8ABE62-9B7E-9A5D-0118-A2BB87B04701}"/>
              </a:ext>
            </a:extLst>
          </p:cNvPr>
          <p:cNvSpPr>
            <a:spLocks noChangeArrowheads="1"/>
          </p:cNvSpPr>
          <p:nvPr/>
        </p:nvSpPr>
        <p:spPr bwMode="auto">
          <a:xfrm>
            <a:off x="869778" y="284055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GB"/>
          </a:p>
        </p:txBody>
      </p:sp>
      <p:sp>
        <p:nvSpPr>
          <p:cNvPr id="5" name="Rectangle 3">
            <a:extLst>
              <a:ext uri="{FF2B5EF4-FFF2-40B4-BE49-F238E27FC236}">
                <a16:creationId xmlns:a16="http://schemas.microsoft.com/office/drawing/2014/main" id="{A5477F33-9E68-7DDE-E357-1FBCA3D659FF}"/>
              </a:ext>
            </a:extLst>
          </p:cNvPr>
          <p:cNvSpPr>
            <a:spLocks noChangeArrowheads="1"/>
          </p:cNvSpPr>
          <p:nvPr/>
        </p:nvSpPr>
        <p:spPr bwMode="auto">
          <a:xfrm>
            <a:off x="790413" y="55019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GB"/>
          </a:p>
        </p:txBody>
      </p:sp>
      <p:sp>
        <p:nvSpPr>
          <p:cNvPr id="6" name="Rectangle 4">
            <a:extLst>
              <a:ext uri="{FF2B5EF4-FFF2-40B4-BE49-F238E27FC236}">
                <a16:creationId xmlns:a16="http://schemas.microsoft.com/office/drawing/2014/main" id="{E6929681-B6DA-5DC0-84D5-9FF292628C6F}"/>
              </a:ext>
            </a:extLst>
          </p:cNvPr>
          <p:cNvSpPr>
            <a:spLocks noChangeArrowheads="1"/>
          </p:cNvSpPr>
          <p:nvPr/>
        </p:nvSpPr>
        <p:spPr bwMode="auto">
          <a:xfrm>
            <a:off x="790413" y="236629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GB"/>
          </a:p>
        </p:txBody>
      </p:sp>
      <p:pic>
        <p:nvPicPr>
          <p:cNvPr id="7" name="Picture 2">
            <a:extLst>
              <a:ext uri="{FF2B5EF4-FFF2-40B4-BE49-F238E27FC236}">
                <a16:creationId xmlns:a16="http://schemas.microsoft.com/office/drawing/2014/main" id="{8295979E-7E7A-02A7-9D52-B36A0F39420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1048" y="1818216"/>
            <a:ext cx="7087897" cy="2099377"/>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4">
            <a:extLst>
              <a:ext uri="{FF2B5EF4-FFF2-40B4-BE49-F238E27FC236}">
                <a16:creationId xmlns:a16="http://schemas.microsoft.com/office/drawing/2014/main" id="{52B3624F-8407-C16F-4D90-7EEC80F5B49D}"/>
              </a:ext>
            </a:extLst>
          </p:cNvPr>
          <p:cNvSpPr>
            <a:spLocks noChangeArrowheads="1"/>
          </p:cNvSpPr>
          <p:nvPr/>
        </p:nvSpPr>
        <p:spPr bwMode="auto">
          <a:xfrm>
            <a:off x="869778" y="2431297"/>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GB"/>
          </a:p>
        </p:txBody>
      </p:sp>
      <p:sp>
        <p:nvSpPr>
          <p:cNvPr id="10" name="Rectangle 5">
            <a:extLst>
              <a:ext uri="{FF2B5EF4-FFF2-40B4-BE49-F238E27FC236}">
                <a16:creationId xmlns:a16="http://schemas.microsoft.com/office/drawing/2014/main" id="{21E13311-D895-6305-4119-75CB0B538E6C}"/>
              </a:ext>
            </a:extLst>
          </p:cNvPr>
          <p:cNvSpPr>
            <a:spLocks noChangeArrowheads="1"/>
          </p:cNvSpPr>
          <p:nvPr/>
        </p:nvSpPr>
        <p:spPr bwMode="auto">
          <a:xfrm>
            <a:off x="7619476" y="5103582"/>
            <a:ext cx="5804116" cy="16312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tabLst>
                <a:tab pos="2035175" algn="l"/>
              </a:tabLst>
              <a:defRPr>
                <a:solidFill>
                  <a:schemeClr val="tx1"/>
                </a:solidFill>
                <a:latin typeface="Arial" panose="020B0604020202020204" pitchFamily="34" charset="0"/>
              </a:defRPr>
            </a:lvl1pPr>
            <a:lvl2pPr marL="457200" eaLnBrk="0" fontAlgn="base" hangingPunct="0">
              <a:spcBef>
                <a:spcPct val="0"/>
              </a:spcBef>
              <a:spcAft>
                <a:spcPct val="0"/>
              </a:spcAft>
              <a:tabLst>
                <a:tab pos="2035175" algn="l"/>
              </a:tabLst>
              <a:defRPr>
                <a:solidFill>
                  <a:schemeClr val="tx1"/>
                </a:solidFill>
                <a:latin typeface="Arial" panose="020B0604020202020204" pitchFamily="34" charset="0"/>
              </a:defRPr>
            </a:lvl2pPr>
            <a:lvl3pPr marL="914400" eaLnBrk="0" fontAlgn="base" hangingPunct="0">
              <a:spcBef>
                <a:spcPct val="0"/>
              </a:spcBef>
              <a:spcAft>
                <a:spcPct val="0"/>
              </a:spcAft>
              <a:tabLst>
                <a:tab pos="2035175" algn="l"/>
              </a:tabLst>
              <a:defRPr>
                <a:solidFill>
                  <a:schemeClr val="tx1"/>
                </a:solidFill>
                <a:latin typeface="Arial" panose="020B0604020202020204" pitchFamily="34" charset="0"/>
              </a:defRPr>
            </a:lvl3pPr>
            <a:lvl4pPr marL="1371600" eaLnBrk="0" fontAlgn="base" hangingPunct="0">
              <a:spcBef>
                <a:spcPct val="0"/>
              </a:spcBef>
              <a:spcAft>
                <a:spcPct val="0"/>
              </a:spcAft>
              <a:tabLst>
                <a:tab pos="2035175" algn="l"/>
              </a:tabLst>
              <a:defRPr>
                <a:solidFill>
                  <a:schemeClr val="tx1"/>
                </a:solidFill>
                <a:latin typeface="Arial" panose="020B0604020202020204" pitchFamily="34" charset="0"/>
              </a:defRPr>
            </a:lvl4pPr>
            <a:lvl5pPr marL="1828800" eaLnBrk="0" fontAlgn="base" hangingPunct="0">
              <a:spcBef>
                <a:spcPct val="0"/>
              </a:spcBef>
              <a:spcAft>
                <a:spcPct val="0"/>
              </a:spcAft>
              <a:tabLst>
                <a:tab pos="2035175" algn="l"/>
              </a:tabLst>
              <a:defRPr>
                <a:solidFill>
                  <a:schemeClr val="tx1"/>
                </a:solidFill>
                <a:latin typeface="Arial" panose="020B0604020202020204" pitchFamily="34" charset="0"/>
              </a:defRPr>
            </a:lvl5pPr>
            <a:lvl6pPr marL="2286000" eaLnBrk="0" fontAlgn="base" hangingPunct="0">
              <a:spcBef>
                <a:spcPct val="0"/>
              </a:spcBef>
              <a:spcAft>
                <a:spcPct val="0"/>
              </a:spcAft>
              <a:tabLst>
                <a:tab pos="2035175" algn="l"/>
              </a:tabLst>
              <a:defRPr>
                <a:solidFill>
                  <a:schemeClr val="tx1"/>
                </a:solidFill>
                <a:latin typeface="Arial" panose="020B0604020202020204" pitchFamily="34" charset="0"/>
              </a:defRPr>
            </a:lvl6pPr>
            <a:lvl7pPr marL="2743200" eaLnBrk="0" fontAlgn="base" hangingPunct="0">
              <a:spcBef>
                <a:spcPct val="0"/>
              </a:spcBef>
              <a:spcAft>
                <a:spcPct val="0"/>
              </a:spcAft>
              <a:tabLst>
                <a:tab pos="2035175" algn="l"/>
              </a:tabLst>
              <a:defRPr>
                <a:solidFill>
                  <a:schemeClr val="tx1"/>
                </a:solidFill>
                <a:latin typeface="Arial" panose="020B0604020202020204" pitchFamily="34" charset="0"/>
              </a:defRPr>
            </a:lvl7pPr>
            <a:lvl8pPr marL="3200400" eaLnBrk="0" fontAlgn="base" hangingPunct="0">
              <a:spcBef>
                <a:spcPct val="0"/>
              </a:spcBef>
              <a:spcAft>
                <a:spcPct val="0"/>
              </a:spcAft>
              <a:tabLst>
                <a:tab pos="2035175" algn="l"/>
              </a:tabLst>
              <a:defRPr>
                <a:solidFill>
                  <a:schemeClr val="tx1"/>
                </a:solidFill>
                <a:latin typeface="Arial" panose="020B0604020202020204" pitchFamily="34" charset="0"/>
              </a:defRPr>
            </a:lvl8pPr>
            <a:lvl9pPr marL="3657600" eaLnBrk="0" fontAlgn="base" hangingPunct="0">
              <a:spcBef>
                <a:spcPct val="0"/>
              </a:spcBef>
              <a:spcAft>
                <a:spcPct val="0"/>
              </a:spcAft>
              <a:tabLst>
                <a:tab pos="2035175" algn="l"/>
              </a:tabLs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tab pos="2035175" algn="l"/>
              </a:tabLst>
            </a:pPr>
            <a:r>
              <a:rPr kumimoji="0" lang="en-GB" altLang="en-US" sz="20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Random Forest acquired a test accuracy of 90.78%.</a:t>
            </a:r>
            <a:endParaRPr kumimoji="0" lang="en-GB"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tab pos="2035175" algn="l"/>
              </a:tabLst>
            </a:pPr>
            <a:r>
              <a:rPr kumimoji="0" lang="en-GB" altLang="en-US" sz="20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By Comparison of accuracy, we got to know that Random Forest is the good performing model of highest train and test accuracy.</a:t>
            </a:r>
            <a:endParaRPr kumimoji="0" lang="en-GB"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tab pos="2035175" algn="l"/>
              </a:tabLst>
            </a:pPr>
            <a:endParaRPr kumimoji="0" lang="en-GB"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pic>
        <p:nvPicPr>
          <p:cNvPr id="11" name="Picture 10">
            <a:extLst>
              <a:ext uri="{FF2B5EF4-FFF2-40B4-BE49-F238E27FC236}">
                <a16:creationId xmlns:a16="http://schemas.microsoft.com/office/drawing/2014/main" id="{9AB4C88A-BC9D-4EBE-4360-2526DE1AAEC9}"/>
              </a:ext>
            </a:extLst>
          </p:cNvPr>
          <p:cNvPicPr>
            <a:picLocks noChangeAspect="1"/>
          </p:cNvPicPr>
          <p:nvPr/>
        </p:nvPicPr>
        <p:blipFill>
          <a:blip r:embed="rId3"/>
          <a:stretch>
            <a:fillRect/>
          </a:stretch>
        </p:blipFill>
        <p:spPr>
          <a:xfrm>
            <a:off x="869778" y="4537437"/>
            <a:ext cx="5949289" cy="2416265"/>
          </a:xfrm>
          <a:prstGeom prst="rect">
            <a:avLst/>
          </a:prstGeom>
        </p:spPr>
      </p:pic>
    </p:spTree>
    <p:extLst>
      <p:ext uri="{BB962C8B-B14F-4D97-AF65-F5344CB8AC3E}">
        <p14:creationId xmlns:p14="http://schemas.microsoft.com/office/powerpoint/2010/main" val="29018848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6B0821C-5ED9-5A98-9BBE-80A055AF587F}"/>
              </a:ext>
            </a:extLst>
          </p:cNvPr>
          <p:cNvSpPr txBox="1"/>
          <p:nvPr/>
        </p:nvSpPr>
        <p:spPr>
          <a:xfrm>
            <a:off x="1053295" y="567159"/>
            <a:ext cx="7905509" cy="769441"/>
          </a:xfrm>
          <a:prstGeom prst="rect">
            <a:avLst/>
          </a:prstGeom>
          <a:noFill/>
        </p:spPr>
        <p:txBody>
          <a:bodyPr wrap="square" rtlCol="0">
            <a:spAutoFit/>
          </a:bodyPr>
          <a:lstStyle/>
          <a:p>
            <a:r>
              <a:rPr lang="en-GB" sz="4400" b="1" dirty="0">
                <a:latin typeface="Times New Roman" panose="02020603050405020304" pitchFamily="18" charset="0"/>
                <a:cs typeface="Times New Roman" panose="02020603050405020304" pitchFamily="18" charset="0"/>
              </a:rPr>
              <a:t>Confusion Matrix of Algorithms</a:t>
            </a:r>
          </a:p>
        </p:txBody>
      </p:sp>
      <p:pic>
        <p:nvPicPr>
          <p:cNvPr id="3" name="Picture 2">
            <a:extLst>
              <a:ext uri="{FF2B5EF4-FFF2-40B4-BE49-F238E27FC236}">
                <a16:creationId xmlns:a16="http://schemas.microsoft.com/office/drawing/2014/main" id="{B648D869-5B2C-1977-F66E-75F59EDD304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9396" y="1977989"/>
            <a:ext cx="4468531" cy="3713267"/>
          </a:xfrm>
          <a:prstGeom prst="rect">
            <a:avLst/>
          </a:prstGeom>
          <a:noFill/>
          <a:ln>
            <a:noFill/>
          </a:ln>
        </p:spPr>
      </p:pic>
      <p:pic>
        <p:nvPicPr>
          <p:cNvPr id="4" name="Picture 3">
            <a:extLst>
              <a:ext uri="{FF2B5EF4-FFF2-40B4-BE49-F238E27FC236}">
                <a16:creationId xmlns:a16="http://schemas.microsoft.com/office/drawing/2014/main" id="{2AC87260-5C08-8147-5992-778E225EC027}"/>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99522" y="2112340"/>
            <a:ext cx="4369512" cy="3627646"/>
          </a:xfrm>
          <a:prstGeom prst="rect">
            <a:avLst/>
          </a:prstGeom>
          <a:noFill/>
          <a:ln>
            <a:noFill/>
          </a:ln>
        </p:spPr>
      </p:pic>
      <p:pic>
        <p:nvPicPr>
          <p:cNvPr id="5" name="Picture 4">
            <a:extLst>
              <a:ext uri="{FF2B5EF4-FFF2-40B4-BE49-F238E27FC236}">
                <a16:creationId xmlns:a16="http://schemas.microsoft.com/office/drawing/2014/main" id="{B6E4E2F4-7A3D-D52B-1CB9-370B8F5D623F}"/>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070629" y="2113164"/>
            <a:ext cx="4369512" cy="3626822"/>
          </a:xfrm>
          <a:prstGeom prst="rect">
            <a:avLst/>
          </a:prstGeom>
          <a:noFill/>
          <a:ln>
            <a:noFill/>
          </a:ln>
        </p:spPr>
      </p:pic>
      <p:sp>
        <p:nvSpPr>
          <p:cNvPr id="6" name="TextBox 5">
            <a:extLst>
              <a:ext uri="{FF2B5EF4-FFF2-40B4-BE49-F238E27FC236}">
                <a16:creationId xmlns:a16="http://schemas.microsoft.com/office/drawing/2014/main" id="{072B567B-5A83-35DF-3C23-FAA8F4B45346}"/>
              </a:ext>
            </a:extLst>
          </p:cNvPr>
          <p:cNvSpPr txBox="1"/>
          <p:nvPr/>
        </p:nvSpPr>
        <p:spPr>
          <a:xfrm>
            <a:off x="1851949" y="6111433"/>
            <a:ext cx="1388962" cy="400110"/>
          </a:xfrm>
          <a:prstGeom prst="rect">
            <a:avLst/>
          </a:prstGeom>
          <a:noFill/>
        </p:spPr>
        <p:txBody>
          <a:bodyPr wrap="square" rtlCol="0">
            <a:spAutoFit/>
          </a:bodyPr>
          <a:lstStyle/>
          <a:p>
            <a:pPr algn="ctr"/>
            <a:r>
              <a:rPr lang="en-GB" sz="2000" dirty="0">
                <a:latin typeface="Times New Roman" panose="02020603050405020304" pitchFamily="18" charset="0"/>
                <a:cs typeface="Times New Roman" panose="02020603050405020304" pitchFamily="18" charset="0"/>
              </a:rPr>
              <a:t>RF</a:t>
            </a:r>
          </a:p>
        </p:txBody>
      </p:sp>
      <p:sp>
        <p:nvSpPr>
          <p:cNvPr id="7" name="TextBox 6">
            <a:extLst>
              <a:ext uri="{FF2B5EF4-FFF2-40B4-BE49-F238E27FC236}">
                <a16:creationId xmlns:a16="http://schemas.microsoft.com/office/drawing/2014/main" id="{A53B0EA5-44D8-94E9-3B59-7B3C5E075446}"/>
              </a:ext>
            </a:extLst>
          </p:cNvPr>
          <p:cNvSpPr txBox="1"/>
          <p:nvPr/>
        </p:nvSpPr>
        <p:spPr>
          <a:xfrm>
            <a:off x="6574420" y="6111433"/>
            <a:ext cx="1666755" cy="400110"/>
          </a:xfrm>
          <a:prstGeom prst="rect">
            <a:avLst/>
          </a:prstGeom>
          <a:noFill/>
        </p:spPr>
        <p:txBody>
          <a:bodyPr wrap="square" rtlCol="0">
            <a:spAutoFit/>
          </a:bodyPr>
          <a:lstStyle/>
          <a:p>
            <a:pPr algn="ctr"/>
            <a:r>
              <a:rPr lang="en-GB" sz="2000" dirty="0">
                <a:latin typeface="Times New Roman" panose="02020603050405020304" pitchFamily="18" charset="0"/>
                <a:cs typeface="Times New Roman" panose="02020603050405020304" pitchFamily="18" charset="0"/>
              </a:rPr>
              <a:t>DT</a:t>
            </a:r>
          </a:p>
        </p:txBody>
      </p:sp>
      <p:sp>
        <p:nvSpPr>
          <p:cNvPr id="8" name="TextBox 7">
            <a:extLst>
              <a:ext uri="{FF2B5EF4-FFF2-40B4-BE49-F238E27FC236}">
                <a16:creationId xmlns:a16="http://schemas.microsoft.com/office/drawing/2014/main" id="{57F4119C-1C25-CA21-7354-C51632BDE835}"/>
              </a:ext>
            </a:extLst>
          </p:cNvPr>
          <p:cNvSpPr txBox="1"/>
          <p:nvPr/>
        </p:nvSpPr>
        <p:spPr>
          <a:xfrm>
            <a:off x="11204294" y="6030410"/>
            <a:ext cx="1909822" cy="400110"/>
          </a:xfrm>
          <a:prstGeom prst="rect">
            <a:avLst/>
          </a:prstGeom>
          <a:noFill/>
        </p:spPr>
        <p:txBody>
          <a:bodyPr wrap="square" rtlCol="0">
            <a:spAutoFit/>
          </a:bodyPr>
          <a:lstStyle/>
          <a:p>
            <a:pPr algn="ctr"/>
            <a:r>
              <a:rPr lang="en-GB" sz="2000" dirty="0">
                <a:latin typeface="Times New Roman" panose="02020603050405020304" pitchFamily="18" charset="0"/>
                <a:cs typeface="Times New Roman" panose="02020603050405020304" pitchFamily="18" charset="0"/>
              </a:rPr>
              <a:t>MLP</a:t>
            </a:r>
          </a:p>
        </p:txBody>
      </p:sp>
      <p:sp>
        <p:nvSpPr>
          <p:cNvPr id="10" name="TextBox 9">
            <a:extLst>
              <a:ext uri="{FF2B5EF4-FFF2-40B4-BE49-F238E27FC236}">
                <a16:creationId xmlns:a16="http://schemas.microsoft.com/office/drawing/2014/main" id="{12C97EDF-AC1E-C765-31FF-1D61ED61B3FC}"/>
              </a:ext>
            </a:extLst>
          </p:cNvPr>
          <p:cNvSpPr txBox="1"/>
          <p:nvPr/>
        </p:nvSpPr>
        <p:spPr>
          <a:xfrm>
            <a:off x="3240911" y="6512749"/>
            <a:ext cx="8623138" cy="1477328"/>
          </a:xfrm>
          <a:prstGeom prst="rect">
            <a:avLst/>
          </a:prstGeom>
          <a:noFill/>
        </p:spPr>
        <p:txBody>
          <a:bodyPr wrap="square">
            <a:spAutoFit/>
          </a:bodyPr>
          <a:lstStyle/>
          <a:p>
            <a:pPr>
              <a:spcBef>
                <a:spcPts val="1200"/>
              </a:spcBef>
              <a:spcAft>
                <a:spcPts val="800"/>
              </a:spcAft>
            </a:pPr>
            <a:r>
              <a:rPr lang="en-IN" sz="18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From the confusion matrix, we can also say that Random Forest gives us the best prediction, and Decision Tree gives us the poorest prediction in this case. As a result, we can conclude that for our chosen dataset, Random Forest is the best classification algorithm. Overall, RF is better as RF has fewer wrong predictions compared to DT and MLP and RF gives more correct predictions.</a:t>
            </a:r>
            <a:endParaRPr lang="en-GB" sz="16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1214578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2960ABB-8B3C-BED7-78B0-C51255EEAF63}"/>
              </a:ext>
            </a:extLst>
          </p:cNvPr>
          <p:cNvSpPr txBox="1"/>
          <p:nvPr/>
        </p:nvSpPr>
        <p:spPr>
          <a:xfrm>
            <a:off x="1018572" y="423005"/>
            <a:ext cx="7315200" cy="769441"/>
          </a:xfrm>
          <a:prstGeom prst="rect">
            <a:avLst/>
          </a:prstGeom>
          <a:noFill/>
        </p:spPr>
        <p:txBody>
          <a:bodyPr wrap="square">
            <a:spAutoFit/>
          </a:bodyPr>
          <a:lstStyle/>
          <a:p>
            <a:r>
              <a:rPr lang="en-GB" sz="4400" b="1" dirty="0">
                <a:latin typeface="Times New Roman" panose="02020603050405020304" pitchFamily="18" charset="0"/>
                <a:cs typeface="Times New Roman" panose="02020603050405020304" pitchFamily="18" charset="0"/>
              </a:rPr>
              <a:t>Model Deployment</a:t>
            </a:r>
          </a:p>
        </p:txBody>
      </p:sp>
      <p:pic>
        <p:nvPicPr>
          <p:cNvPr id="6" name="Picture 5">
            <a:extLst>
              <a:ext uri="{FF2B5EF4-FFF2-40B4-BE49-F238E27FC236}">
                <a16:creationId xmlns:a16="http://schemas.microsoft.com/office/drawing/2014/main" id="{8C8655C7-F556-6244-0964-8139570FF042}"/>
              </a:ext>
            </a:extLst>
          </p:cNvPr>
          <p:cNvPicPr>
            <a:picLocks noChangeAspect="1"/>
          </p:cNvPicPr>
          <p:nvPr/>
        </p:nvPicPr>
        <p:blipFill>
          <a:blip r:embed="rId2" cstate="print">
            <a:extLst>
              <a:ext uri="{28A0092B-C50C-407E-A947-70E740481C1C}">
                <a14:useLocalDpi xmlns:a14="http://schemas.microsoft.com/office/drawing/2010/main" val="0"/>
              </a:ext>
            </a:extLst>
          </a:blip>
          <a:srcRect t="1346" b="1346"/>
          <a:stretch>
            <a:fillRect/>
          </a:stretch>
        </p:blipFill>
        <p:spPr bwMode="auto">
          <a:xfrm>
            <a:off x="3720273" y="4114800"/>
            <a:ext cx="5939790" cy="2697480"/>
          </a:xfrm>
          <a:prstGeom prst="rect">
            <a:avLst/>
          </a:prstGeom>
          <a:ln>
            <a:noFill/>
          </a:ln>
          <a:extLst>
            <a:ext uri="{53640926-AAD7-44D8-BBD7-CCE9431645EC}">
              <a14:shadowObscured xmlns:a14="http://schemas.microsoft.com/office/drawing/2010/main"/>
            </a:ext>
          </a:extLst>
        </p:spPr>
      </p:pic>
      <p:sp>
        <p:nvSpPr>
          <p:cNvPr id="8" name="TextBox 7">
            <a:extLst>
              <a:ext uri="{FF2B5EF4-FFF2-40B4-BE49-F238E27FC236}">
                <a16:creationId xmlns:a16="http://schemas.microsoft.com/office/drawing/2014/main" id="{6C742E55-372E-BA19-190B-F0217FF5305A}"/>
              </a:ext>
            </a:extLst>
          </p:cNvPr>
          <p:cNvSpPr txBox="1"/>
          <p:nvPr/>
        </p:nvSpPr>
        <p:spPr>
          <a:xfrm>
            <a:off x="1018572" y="1550719"/>
            <a:ext cx="9919504" cy="2041585"/>
          </a:xfrm>
          <a:prstGeom prst="rect">
            <a:avLst/>
          </a:prstGeom>
          <a:noFill/>
        </p:spPr>
        <p:txBody>
          <a:bodyPr wrap="square">
            <a:spAutoFit/>
          </a:bodyPr>
          <a:lstStyle/>
          <a:p>
            <a:pPr>
              <a:spcAft>
                <a:spcPts val="800"/>
              </a:spcAft>
            </a:pPr>
            <a:r>
              <a:rPr lang="en-IN" sz="20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The following figures shows user interface of this application. This interface is simple and easy to understand. This application’s user interface is designed for straightforward interaction beginning with a clean introduction page of ‘Depression Detection System’. The get started button leads you to page in which you need to enter the input text in the text column.</a:t>
            </a:r>
            <a:endParaRPr lang="en-GB" sz="20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p>
            <a:pPr>
              <a:spcAft>
                <a:spcPts val="800"/>
              </a:spcAft>
            </a:pPr>
            <a:r>
              <a:rPr lang="en-IN" sz="20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After clicking detect button, you will be routed to result page where you will be provided the classification result whether the text is depressive or not.</a:t>
            </a:r>
            <a:endParaRPr lang="en-GB" sz="20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10" name="TextBox 9">
            <a:extLst>
              <a:ext uri="{FF2B5EF4-FFF2-40B4-BE49-F238E27FC236}">
                <a16:creationId xmlns:a16="http://schemas.microsoft.com/office/drawing/2014/main" id="{D7DCF554-BEBE-A82B-3362-607DB82515BA}"/>
              </a:ext>
            </a:extLst>
          </p:cNvPr>
          <p:cNvSpPr txBox="1"/>
          <p:nvPr/>
        </p:nvSpPr>
        <p:spPr>
          <a:xfrm>
            <a:off x="5978324" y="6971760"/>
            <a:ext cx="7315200" cy="400110"/>
          </a:xfrm>
          <a:prstGeom prst="rect">
            <a:avLst/>
          </a:prstGeom>
          <a:noFill/>
        </p:spPr>
        <p:txBody>
          <a:bodyPr wrap="square">
            <a:spAutoFit/>
          </a:bodyPr>
          <a:lstStyle/>
          <a:p>
            <a:r>
              <a:rPr lang="en-IN" sz="2000" dirty="0">
                <a:effectLst/>
                <a:latin typeface="Times New Roman" panose="02020603050405020304" pitchFamily="18" charset="0"/>
                <a:ea typeface="Calibri" panose="020F0502020204030204" pitchFamily="34" charset="0"/>
              </a:rPr>
              <a:t>Homepage</a:t>
            </a:r>
            <a:endParaRPr lang="en-GB" sz="2000" dirty="0"/>
          </a:p>
        </p:txBody>
      </p:sp>
    </p:spTree>
    <p:extLst>
      <p:ext uri="{BB962C8B-B14F-4D97-AF65-F5344CB8AC3E}">
        <p14:creationId xmlns:p14="http://schemas.microsoft.com/office/powerpoint/2010/main" val="36090344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9">
            <a:extLst>
              <a:ext uri="{FF2B5EF4-FFF2-40B4-BE49-F238E27FC236}">
                <a16:creationId xmlns:a16="http://schemas.microsoft.com/office/drawing/2014/main" id="{9B3A2DF0-AE13-1F95-064A-E8D1CA274EDB}"/>
              </a:ext>
            </a:extLst>
          </p:cNvPr>
          <p:cNvSpPr>
            <a:spLocks noChangeArrowheads="1"/>
          </p:cNvSpPr>
          <p:nvPr/>
        </p:nvSpPr>
        <p:spPr bwMode="auto">
          <a:xfrm>
            <a:off x="-2222340" y="370390"/>
            <a:ext cx="14630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GB"/>
          </a:p>
        </p:txBody>
      </p:sp>
      <p:pic>
        <p:nvPicPr>
          <p:cNvPr id="2056" name="Picture 41">
            <a:extLst>
              <a:ext uri="{FF2B5EF4-FFF2-40B4-BE49-F238E27FC236}">
                <a16:creationId xmlns:a16="http://schemas.microsoft.com/office/drawing/2014/main" id="{A344D672-7BF5-9886-4588-F79C583173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977" b="977"/>
          <a:stretch>
            <a:fillRect/>
          </a:stretch>
        </p:blipFill>
        <p:spPr bwMode="auto">
          <a:xfrm>
            <a:off x="937469" y="1222876"/>
            <a:ext cx="6586076" cy="2999111"/>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10">
            <a:extLst>
              <a:ext uri="{FF2B5EF4-FFF2-40B4-BE49-F238E27FC236}">
                <a16:creationId xmlns:a16="http://schemas.microsoft.com/office/drawing/2014/main" id="{170124EF-0791-5003-F17B-C9F39DF271AE}"/>
              </a:ext>
            </a:extLst>
          </p:cNvPr>
          <p:cNvSpPr>
            <a:spLocks noChangeArrowheads="1"/>
          </p:cNvSpPr>
          <p:nvPr/>
        </p:nvSpPr>
        <p:spPr bwMode="auto">
          <a:xfrm>
            <a:off x="7683256" y="2507299"/>
            <a:ext cx="635783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GB" altLang="en-US" sz="2000" b="0" i="0" u="none" strike="noStrike" cap="none" normalizeH="0" baseline="0" dirty="0">
                <a:ln>
                  <a:noFill/>
                </a:ln>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Input Page of Depression Detection with a depressive text</a:t>
            </a:r>
            <a:endParaRPr kumimoji="0" lang="en-GB" altLang="en-US" sz="2000" b="0" i="0" u="none" strike="noStrike" cap="none" normalizeH="0" baseline="0" dirty="0">
              <a:ln>
                <a:noFill/>
              </a:ln>
              <a:solidFill>
                <a:schemeClr val="tx1"/>
              </a:solidFill>
              <a:effectLst/>
              <a:latin typeface="Arial" panose="020B0604020202020204" pitchFamily="34" charset="0"/>
            </a:endParaRPr>
          </a:p>
        </p:txBody>
      </p:sp>
      <p:sp>
        <p:nvSpPr>
          <p:cNvPr id="8" name="Rectangle 12">
            <a:extLst>
              <a:ext uri="{FF2B5EF4-FFF2-40B4-BE49-F238E27FC236}">
                <a16:creationId xmlns:a16="http://schemas.microsoft.com/office/drawing/2014/main" id="{BFB7B700-7863-A103-92D9-067BDDB300BA}"/>
              </a:ext>
            </a:extLst>
          </p:cNvPr>
          <p:cNvSpPr>
            <a:spLocks noChangeArrowheads="1"/>
          </p:cNvSpPr>
          <p:nvPr/>
        </p:nvSpPr>
        <p:spPr bwMode="auto">
          <a:xfrm>
            <a:off x="7755681" y="894587"/>
            <a:ext cx="14630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GB"/>
          </a:p>
        </p:txBody>
      </p:sp>
      <p:pic>
        <p:nvPicPr>
          <p:cNvPr id="2059" name="Picture 89">
            <a:extLst>
              <a:ext uri="{FF2B5EF4-FFF2-40B4-BE49-F238E27FC236}">
                <a16:creationId xmlns:a16="http://schemas.microsoft.com/office/drawing/2014/main" id="{7DC291A9-05C0-8671-4D47-C841CD813D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11302" y="4868848"/>
            <a:ext cx="6501740" cy="3143087"/>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13">
            <a:extLst>
              <a:ext uri="{FF2B5EF4-FFF2-40B4-BE49-F238E27FC236}">
                <a16:creationId xmlns:a16="http://schemas.microsoft.com/office/drawing/2014/main" id="{0D2BB03B-F2E7-00A0-9BD4-FFBED1593750}"/>
              </a:ext>
            </a:extLst>
          </p:cNvPr>
          <p:cNvSpPr>
            <a:spLocks noChangeArrowheads="1"/>
          </p:cNvSpPr>
          <p:nvPr/>
        </p:nvSpPr>
        <p:spPr bwMode="auto">
          <a:xfrm>
            <a:off x="3504496" y="6342271"/>
            <a:ext cx="401904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GB" altLang="en-US" sz="2000" b="0" i="0" u="none" strike="noStrike" cap="none" normalizeH="0" baseline="0" dirty="0">
                <a:ln>
                  <a:noFill/>
                </a:ln>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Result Page of Depression Detection </a:t>
            </a:r>
            <a:endParaRPr kumimoji="0" lang="en-GB" altLang="en-US"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137504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21DBC555-5DF7-3ECF-9F9D-C8271D84A119}"/>
              </a:ext>
            </a:extLst>
          </p:cNvPr>
          <p:cNvSpPr>
            <a:spLocks noChangeArrowheads="1"/>
          </p:cNvSpPr>
          <p:nvPr/>
        </p:nvSpPr>
        <p:spPr bwMode="auto">
          <a:xfrm>
            <a:off x="7743464" y="2178019"/>
            <a:ext cx="3868367"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GB" altLang="en-US" sz="2000" b="0" i="0" u="none" strike="noStrike" cap="none" normalizeH="0" baseline="0" dirty="0">
                <a:ln>
                  <a:noFill/>
                </a:ln>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Input Page with non-depressive text</a:t>
            </a:r>
            <a:endParaRPr kumimoji="0" lang="en-GB"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GB"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pic>
        <p:nvPicPr>
          <p:cNvPr id="3073" name="Picture 78">
            <a:extLst>
              <a:ext uri="{FF2B5EF4-FFF2-40B4-BE49-F238E27FC236}">
                <a16:creationId xmlns:a16="http://schemas.microsoft.com/office/drawing/2014/main" id="{A5921C0A-0BBE-0F1F-C860-770A8DC195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1280" b="1280"/>
          <a:stretch>
            <a:fillRect/>
          </a:stretch>
        </p:blipFill>
        <p:spPr bwMode="auto">
          <a:xfrm>
            <a:off x="7315200" y="4374930"/>
            <a:ext cx="6617609" cy="3031965"/>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3">
            <a:extLst>
              <a:ext uri="{FF2B5EF4-FFF2-40B4-BE49-F238E27FC236}">
                <a16:creationId xmlns:a16="http://schemas.microsoft.com/office/drawing/2014/main" id="{7F09E2E0-5700-5F2B-54A3-BB3E7727C43B}"/>
              </a:ext>
            </a:extLst>
          </p:cNvPr>
          <p:cNvSpPr>
            <a:spLocks noChangeArrowheads="1"/>
          </p:cNvSpPr>
          <p:nvPr/>
        </p:nvSpPr>
        <p:spPr bwMode="auto">
          <a:xfrm>
            <a:off x="2990737" y="5890912"/>
            <a:ext cx="401904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GB" altLang="en-US" sz="2000" b="0" i="0" u="none" strike="noStrike" cap="none" normalizeH="0" baseline="0" dirty="0">
                <a:ln>
                  <a:noFill/>
                </a:ln>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Result Page with Non depressive text</a:t>
            </a:r>
            <a:endParaRPr kumimoji="0" lang="en-GB" altLang="en-US" sz="2000" b="0" i="0" u="none" strike="noStrike" cap="none" normalizeH="0" baseline="0" dirty="0">
              <a:ln>
                <a:noFill/>
              </a:ln>
              <a:solidFill>
                <a:schemeClr val="tx1"/>
              </a:solidFill>
              <a:effectLst/>
              <a:latin typeface="Arial" panose="020B0604020202020204" pitchFamily="34" charset="0"/>
            </a:endParaRPr>
          </a:p>
        </p:txBody>
      </p:sp>
      <p:pic>
        <p:nvPicPr>
          <p:cNvPr id="4" name="Picture 3">
            <a:extLst>
              <a:ext uri="{FF2B5EF4-FFF2-40B4-BE49-F238E27FC236}">
                <a16:creationId xmlns:a16="http://schemas.microsoft.com/office/drawing/2014/main" id="{388D112C-4BEB-3010-B411-31FA2B7E89F3}"/>
              </a:ext>
            </a:extLst>
          </p:cNvPr>
          <p:cNvPicPr>
            <a:picLocks noChangeAspect="1"/>
          </p:cNvPicPr>
          <p:nvPr/>
        </p:nvPicPr>
        <p:blipFill>
          <a:blip r:embed="rId3" cstate="print">
            <a:extLst>
              <a:ext uri="{28A0092B-C50C-407E-A947-70E740481C1C}">
                <a14:useLocalDpi xmlns:a14="http://schemas.microsoft.com/office/drawing/2010/main" val="0"/>
              </a:ext>
            </a:extLst>
          </a:blip>
          <a:srcRect t="1536" b="1536"/>
          <a:stretch>
            <a:fillRect/>
          </a:stretch>
        </p:blipFill>
        <p:spPr bwMode="auto">
          <a:xfrm>
            <a:off x="606428" y="767275"/>
            <a:ext cx="6708772" cy="3031966"/>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7011121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839748" y="660083"/>
            <a:ext cx="5461754" cy="681633"/>
          </a:xfrm>
          <a:prstGeom prst="rect">
            <a:avLst/>
          </a:prstGeom>
          <a:noFill/>
          <a:ln/>
        </p:spPr>
        <p:txBody>
          <a:bodyPr wrap="none" lIns="0" tIns="0" rIns="0" bIns="0" rtlCol="0" anchor="t"/>
          <a:lstStyle/>
          <a:p>
            <a:pPr marL="0" indent="0">
              <a:lnSpc>
                <a:spcPts val="5350"/>
              </a:lnSpc>
              <a:buNone/>
            </a:pPr>
            <a:r>
              <a:rPr lang="en-US" sz="4250" b="1" kern="0" spc="-43" dirty="0">
                <a:solidFill>
                  <a:srgbClr val="000000"/>
                </a:solidFill>
                <a:latin typeface="Times New Roman" panose="02020603050405020304" pitchFamily="18" charset="0"/>
                <a:ea typeface="Montserrat Bold" pitchFamily="34" charset="-122"/>
                <a:cs typeface="Times New Roman" panose="02020603050405020304" pitchFamily="18" charset="0"/>
              </a:rPr>
              <a:t>Introduction Points</a:t>
            </a:r>
            <a:endParaRPr lang="en-US" sz="4250" dirty="0">
              <a:latin typeface="Times New Roman" panose="02020603050405020304" pitchFamily="18" charset="0"/>
              <a:cs typeface="Times New Roman" panose="02020603050405020304" pitchFamily="18" charset="0"/>
            </a:endParaRPr>
          </a:p>
        </p:txBody>
      </p:sp>
      <p:sp>
        <p:nvSpPr>
          <p:cNvPr id="3" name="Shape 1"/>
          <p:cNvSpPr/>
          <p:nvPr/>
        </p:nvSpPr>
        <p:spPr>
          <a:xfrm>
            <a:off x="839748" y="1821537"/>
            <a:ext cx="4157067" cy="3104317"/>
          </a:xfrm>
          <a:prstGeom prst="roundRect">
            <a:avLst>
              <a:gd name="adj" fmla="val 1159"/>
            </a:avLst>
          </a:prstGeom>
          <a:solidFill>
            <a:srgbClr val="F2EEEE"/>
          </a:solidFill>
          <a:ln/>
        </p:spPr>
      </p:sp>
      <p:sp>
        <p:nvSpPr>
          <p:cNvPr id="4" name="Text 2"/>
          <p:cNvSpPr/>
          <p:nvPr/>
        </p:nvSpPr>
        <p:spPr>
          <a:xfrm>
            <a:off x="1079659" y="2061448"/>
            <a:ext cx="3677245" cy="681514"/>
          </a:xfrm>
          <a:prstGeom prst="rect">
            <a:avLst/>
          </a:prstGeom>
          <a:noFill/>
          <a:ln/>
        </p:spPr>
        <p:txBody>
          <a:bodyPr wrap="square" lIns="0" tIns="0" rIns="0" bIns="0" rtlCol="0" anchor="t"/>
          <a:lstStyle/>
          <a:p>
            <a:pPr marL="0" indent="0">
              <a:lnSpc>
                <a:spcPts val="2650"/>
              </a:lnSpc>
              <a:buNone/>
            </a:pPr>
            <a:r>
              <a:rPr lang="en-US" sz="2100" b="1" kern="0" spc="-21" dirty="0">
                <a:solidFill>
                  <a:srgbClr val="3D3838"/>
                </a:solidFill>
                <a:latin typeface="Times New Roman" panose="02020603050405020304" pitchFamily="18" charset="0"/>
                <a:ea typeface="Montserrat Bold" pitchFamily="34" charset="-122"/>
                <a:cs typeface="Times New Roman" panose="02020603050405020304" pitchFamily="18" charset="0"/>
              </a:rPr>
              <a:t>Global Impact of Depression</a:t>
            </a:r>
            <a:endParaRPr lang="en-US" sz="2100" dirty="0">
              <a:latin typeface="Times New Roman" panose="02020603050405020304" pitchFamily="18" charset="0"/>
              <a:cs typeface="Times New Roman" panose="02020603050405020304" pitchFamily="18" charset="0"/>
            </a:endParaRPr>
          </a:p>
        </p:txBody>
      </p:sp>
      <p:sp>
        <p:nvSpPr>
          <p:cNvPr id="5" name="Text 3"/>
          <p:cNvSpPr/>
          <p:nvPr/>
        </p:nvSpPr>
        <p:spPr>
          <a:xfrm>
            <a:off x="1079659" y="2886908"/>
            <a:ext cx="3677245" cy="1799034"/>
          </a:xfrm>
          <a:prstGeom prst="rect">
            <a:avLst/>
          </a:prstGeom>
          <a:noFill/>
          <a:ln/>
        </p:spPr>
        <p:txBody>
          <a:bodyPr wrap="square" lIns="0" tIns="0" rIns="0" bIns="0" rtlCol="0" anchor="t"/>
          <a:lstStyle/>
          <a:p>
            <a:pPr marL="0" indent="0">
              <a:lnSpc>
                <a:spcPts val="2800"/>
              </a:lnSpc>
              <a:buNone/>
            </a:pPr>
            <a:r>
              <a:rPr lang="en-US" sz="1850" dirty="0">
                <a:solidFill>
                  <a:srgbClr val="3D3838"/>
                </a:solidFill>
                <a:latin typeface="Times New Roman" panose="02020603050405020304" pitchFamily="18" charset="0"/>
                <a:ea typeface="Source Sans Pro" pitchFamily="34" charset="-122"/>
                <a:cs typeface="Times New Roman" panose="02020603050405020304" pitchFamily="18" charset="0"/>
              </a:rPr>
              <a:t>Depression is a leading cause of suicide, affecting over 300 million people worldwide (WHO). Often Many depression cases go undiagnosed and untreated.</a:t>
            </a:r>
            <a:endParaRPr lang="en-US" sz="1850" dirty="0">
              <a:latin typeface="Times New Roman" panose="02020603050405020304" pitchFamily="18" charset="0"/>
              <a:cs typeface="Times New Roman" panose="02020603050405020304" pitchFamily="18" charset="0"/>
            </a:endParaRPr>
          </a:p>
        </p:txBody>
      </p:sp>
      <p:sp>
        <p:nvSpPr>
          <p:cNvPr id="6" name="Shape 4"/>
          <p:cNvSpPr/>
          <p:nvPr/>
        </p:nvSpPr>
        <p:spPr>
          <a:xfrm>
            <a:off x="5236726" y="1821537"/>
            <a:ext cx="4157067" cy="3104317"/>
          </a:xfrm>
          <a:prstGeom prst="roundRect">
            <a:avLst>
              <a:gd name="adj" fmla="val 1159"/>
            </a:avLst>
          </a:prstGeom>
          <a:solidFill>
            <a:srgbClr val="F2EEEE"/>
          </a:solidFill>
          <a:ln/>
        </p:spPr>
      </p:sp>
      <p:sp>
        <p:nvSpPr>
          <p:cNvPr id="7" name="Text 5"/>
          <p:cNvSpPr/>
          <p:nvPr/>
        </p:nvSpPr>
        <p:spPr>
          <a:xfrm>
            <a:off x="5476637" y="2061448"/>
            <a:ext cx="3677245" cy="681514"/>
          </a:xfrm>
          <a:prstGeom prst="rect">
            <a:avLst/>
          </a:prstGeom>
          <a:noFill/>
          <a:ln/>
        </p:spPr>
        <p:txBody>
          <a:bodyPr wrap="square" lIns="0" tIns="0" rIns="0" bIns="0" rtlCol="0" anchor="t"/>
          <a:lstStyle/>
          <a:p>
            <a:pPr marL="0" indent="0">
              <a:lnSpc>
                <a:spcPts val="2650"/>
              </a:lnSpc>
              <a:buNone/>
            </a:pPr>
            <a:r>
              <a:rPr lang="en-US" sz="2100" b="1" kern="0" spc="-21" dirty="0">
                <a:solidFill>
                  <a:srgbClr val="3D3838"/>
                </a:solidFill>
                <a:latin typeface="Times New Roman" panose="02020603050405020304" pitchFamily="18" charset="0"/>
                <a:ea typeface="Montserrat Bold" pitchFamily="34" charset="-122"/>
                <a:cs typeface="Times New Roman" panose="02020603050405020304" pitchFamily="18" charset="0"/>
              </a:rPr>
              <a:t>Social Media as a Predictor</a:t>
            </a:r>
            <a:endParaRPr lang="en-US" sz="2100" dirty="0">
              <a:latin typeface="Times New Roman" panose="02020603050405020304" pitchFamily="18" charset="0"/>
              <a:cs typeface="Times New Roman" panose="02020603050405020304" pitchFamily="18" charset="0"/>
            </a:endParaRPr>
          </a:p>
        </p:txBody>
      </p:sp>
      <p:sp>
        <p:nvSpPr>
          <p:cNvPr id="8" name="Text 6"/>
          <p:cNvSpPr/>
          <p:nvPr/>
        </p:nvSpPr>
        <p:spPr>
          <a:xfrm>
            <a:off x="5476637" y="2886908"/>
            <a:ext cx="3677245" cy="1079421"/>
          </a:xfrm>
          <a:prstGeom prst="rect">
            <a:avLst/>
          </a:prstGeom>
          <a:noFill/>
          <a:ln/>
        </p:spPr>
        <p:txBody>
          <a:bodyPr wrap="square" lIns="0" tIns="0" rIns="0" bIns="0" rtlCol="0" anchor="t"/>
          <a:lstStyle/>
          <a:p>
            <a:pPr marL="0" indent="0">
              <a:lnSpc>
                <a:spcPts val="2800"/>
              </a:lnSpc>
              <a:buNone/>
            </a:pPr>
            <a:r>
              <a:rPr lang="en-US" sz="1850" dirty="0">
                <a:solidFill>
                  <a:srgbClr val="3D3838"/>
                </a:solidFill>
                <a:latin typeface="Times New Roman" panose="02020603050405020304" pitchFamily="18" charset="0"/>
                <a:ea typeface="Source Sans Pro" pitchFamily="34" charset="-122"/>
                <a:cs typeface="Times New Roman" panose="02020603050405020304" pitchFamily="18" charset="0"/>
              </a:rPr>
              <a:t>Studies show that social media posts, especially tweets, can predict episodes of depression.</a:t>
            </a:r>
            <a:endParaRPr lang="en-US" sz="1850" dirty="0">
              <a:latin typeface="Times New Roman" panose="02020603050405020304" pitchFamily="18" charset="0"/>
              <a:cs typeface="Times New Roman" panose="02020603050405020304" pitchFamily="18" charset="0"/>
            </a:endParaRPr>
          </a:p>
        </p:txBody>
      </p:sp>
      <p:sp>
        <p:nvSpPr>
          <p:cNvPr id="9" name="Shape 7"/>
          <p:cNvSpPr/>
          <p:nvPr/>
        </p:nvSpPr>
        <p:spPr>
          <a:xfrm>
            <a:off x="9633704" y="1821537"/>
            <a:ext cx="4157067" cy="3104317"/>
          </a:xfrm>
          <a:prstGeom prst="roundRect">
            <a:avLst>
              <a:gd name="adj" fmla="val 1159"/>
            </a:avLst>
          </a:prstGeom>
          <a:solidFill>
            <a:srgbClr val="F2EEEE"/>
          </a:solidFill>
          <a:ln/>
        </p:spPr>
      </p:sp>
      <p:sp>
        <p:nvSpPr>
          <p:cNvPr id="10" name="Text 8"/>
          <p:cNvSpPr/>
          <p:nvPr/>
        </p:nvSpPr>
        <p:spPr>
          <a:xfrm>
            <a:off x="9873615" y="2061448"/>
            <a:ext cx="3677245" cy="681514"/>
          </a:xfrm>
          <a:prstGeom prst="rect">
            <a:avLst/>
          </a:prstGeom>
          <a:noFill/>
          <a:ln/>
        </p:spPr>
        <p:txBody>
          <a:bodyPr wrap="square" lIns="0" tIns="0" rIns="0" bIns="0" rtlCol="0" anchor="t"/>
          <a:lstStyle/>
          <a:p>
            <a:pPr marL="0" indent="0">
              <a:lnSpc>
                <a:spcPts val="2650"/>
              </a:lnSpc>
              <a:buNone/>
            </a:pPr>
            <a:r>
              <a:rPr lang="en-US" sz="2100" b="1" kern="0" spc="-21" dirty="0">
                <a:solidFill>
                  <a:srgbClr val="3D3838"/>
                </a:solidFill>
                <a:latin typeface="Times New Roman" panose="02020603050405020304" pitchFamily="18" charset="0"/>
                <a:ea typeface="Montserrat Bold" pitchFamily="34" charset="-122"/>
                <a:cs typeface="Times New Roman" panose="02020603050405020304" pitchFamily="18" charset="0"/>
              </a:rPr>
              <a:t>Expression on Social Media</a:t>
            </a:r>
            <a:endParaRPr lang="en-US" sz="2100" dirty="0">
              <a:latin typeface="Times New Roman" panose="02020603050405020304" pitchFamily="18" charset="0"/>
              <a:cs typeface="Times New Roman" panose="02020603050405020304" pitchFamily="18" charset="0"/>
            </a:endParaRPr>
          </a:p>
        </p:txBody>
      </p:sp>
      <p:sp>
        <p:nvSpPr>
          <p:cNvPr id="11" name="Text 9"/>
          <p:cNvSpPr/>
          <p:nvPr/>
        </p:nvSpPr>
        <p:spPr>
          <a:xfrm>
            <a:off x="9873615" y="2886908"/>
            <a:ext cx="3677245" cy="1439228"/>
          </a:xfrm>
          <a:prstGeom prst="rect">
            <a:avLst/>
          </a:prstGeom>
          <a:noFill/>
          <a:ln/>
        </p:spPr>
        <p:txBody>
          <a:bodyPr wrap="square" lIns="0" tIns="0" rIns="0" bIns="0" rtlCol="0" anchor="t"/>
          <a:lstStyle/>
          <a:p>
            <a:pPr marL="0" indent="0">
              <a:lnSpc>
                <a:spcPts val="2800"/>
              </a:lnSpc>
              <a:buNone/>
            </a:pPr>
            <a:r>
              <a:rPr lang="en-US" sz="1850" dirty="0">
                <a:solidFill>
                  <a:srgbClr val="3D3838"/>
                </a:solidFill>
                <a:latin typeface="Times New Roman" panose="02020603050405020304" pitchFamily="18" charset="0"/>
                <a:ea typeface="Source Sans Pro" pitchFamily="34" charset="-122"/>
                <a:cs typeface="Times New Roman" panose="02020603050405020304" pitchFamily="18" charset="0"/>
              </a:rPr>
              <a:t>Increasingly, teenagers and young adults express feelings of depression on social media because of the social stigma.</a:t>
            </a:r>
            <a:endParaRPr lang="en-US" sz="1850" dirty="0">
              <a:latin typeface="Times New Roman" panose="02020603050405020304" pitchFamily="18" charset="0"/>
              <a:cs typeface="Times New Roman" panose="02020603050405020304" pitchFamily="18" charset="0"/>
            </a:endParaRPr>
          </a:p>
        </p:txBody>
      </p:sp>
      <p:sp>
        <p:nvSpPr>
          <p:cNvPr id="12" name="Shape 10"/>
          <p:cNvSpPr/>
          <p:nvPr/>
        </p:nvSpPr>
        <p:spPr>
          <a:xfrm>
            <a:off x="839748" y="5165765"/>
            <a:ext cx="6355556" cy="2403753"/>
          </a:xfrm>
          <a:prstGeom prst="roundRect">
            <a:avLst>
              <a:gd name="adj" fmla="val 1497"/>
            </a:avLst>
          </a:prstGeom>
          <a:solidFill>
            <a:srgbClr val="F2EEEE"/>
          </a:solidFill>
          <a:ln/>
        </p:spPr>
      </p:sp>
      <p:sp>
        <p:nvSpPr>
          <p:cNvPr id="13" name="Text 11"/>
          <p:cNvSpPr/>
          <p:nvPr/>
        </p:nvSpPr>
        <p:spPr>
          <a:xfrm>
            <a:off x="1079659" y="5405676"/>
            <a:ext cx="4843463" cy="340757"/>
          </a:xfrm>
          <a:prstGeom prst="rect">
            <a:avLst/>
          </a:prstGeom>
          <a:noFill/>
          <a:ln/>
        </p:spPr>
        <p:txBody>
          <a:bodyPr wrap="none" lIns="0" tIns="0" rIns="0" bIns="0" rtlCol="0" anchor="t"/>
          <a:lstStyle/>
          <a:p>
            <a:pPr marL="0" indent="0">
              <a:lnSpc>
                <a:spcPts val="2650"/>
              </a:lnSpc>
              <a:buNone/>
            </a:pPr>
            <a:r>
              <a:rPr lang="en-US" sz="2100" b="1" kern="0" spc="-21" dirty="0">
                <a:solidFill>
                  <a:srgbClr val="3D3838"/>
                </a:solidFill>
                <a:latin typeface="Times New Roman" panose="02020603050405020304" pitchFamily="18" charset="0"/>
                <a:ea typeface="Montserrat Bold" pitchFamily="34" charset="-122"/>
                <a:cs typeface="Times New Roman" panose="02020603050405020304" pitchFamily="18" charset="0"/>
              </a:rPr>
              <a:t>Limitations of Current Approaches</a:t>
            </a:r>
            <a:endParaRPr lang="en-US" sz="2100" dirty="0">
              <a:latin typeface="Times New Roman" panose="02020603050405020304" pitchFamily="18" charset="0"/>
              <a:cs typeface="Times New Roman" panose="02020603050405020304" pitchFamily="18" charset="0"/>
            </a:endParaRPr>
          </a:p>
        </p:txBody>
      </p:sp>
      <p:sp>
        <p:nvSpPr>
          <p:cNvPr id="14" name="Text 12"/>
          <p:cNvSpPr/>
          <p:nvPr/>
        </p:nvSpPr>
        <p:spPr>
          <a:xfrm>
            <a:off x="1079659" y="5890379"/>
            <a:ext cx="5875734" cy="719614"/>
          </a:xfrm>
          <a:prstGeom prst="rect">
            <a:avLst/>
          </a:prstGeom>
          <a:noFill/>
          <a:ln/>
        </p:spPr>
        <p:txBody>
          <a:bodyPr wrap="square" lIns="0" tIns="0" rIns="0" bIns="0" rtlCol="0" anchor="t"/>
          <a:lstStyle/>
          <a:p>
            <a:pPr marL="0" indent="0">
              <a:lnSpc>
                <a:spcPts val="2800"/>
              </a:lnSpc>
              <a:buNone/>
            </a:pPr>
            <a:r>
              <a:rPr lang="en-US" sz="1850" dirty="0">
                <a:solidFill>
                  <a:srgbClr val="3D3838"/>
                </a:solidFill>
                <a:latin typeface="Times New Roman" panose="02020603050405020304" pitchFamily="18" charset="0"/>
                <a:ea typeface="Source Sans Pro" pitchFamily="34" charset="-122"/>
                <a:cs typeface="Times New Roman" panose="02020603050405020304" pitchFamily="18" charset="0"/>
              </a:rPr>
              <a:t>Related work on this domain rely on specific keywords (e.g., 'depression'), which many users avoid due to stigma.</a:t>
            </a:r>
            <a:endParaRPr lang="en-US" sz="1850" dirty="0">
              <a:latin typeface="Times New Roman" panose="02020603050405020304" pitchFamily="18" charset="0"/>
              <a:cs typeface="Times New Roman" panose="02020603050405020304" pitchFamily="18" charset="0"/>
            </a:endParaRPr>
          </a:p>
        </p:txBody>
      </p:sp>
      <p:sp>
        <p:nvSpPr>
          <p:cNvPr id="15" name="Shape 13"/>
          <p:cNvSpPr/>
          <p:nvPr/>
        </p:nvSpPr>
        <p:spPr>
          <a:xfrm>
            <a:off x="7435215" y="5165765"/>
            <a:ext cx="6355556" cy="2403753"/>
          </a:xfrm>
          <a:prstGeom prst="roundRect">
            <a:avLst>
              <a:gd name="adj" fmla="val 1497"/>
            </a:avLst>
          </a:prstGeom>
          <a:solidFill>
            <a:srgbClr val="F2EEEE"/>
          </a:solidFill>
          <a:ln/>
        </p:spPr>
      </p:sp>
      <p:sp>
        <p:nvSpPr>
          <p:cNvPr id="16" name="Text 14"/>
          <p:cNvSpPr/>
          <p:nvPr/>
        </p:nvSpPr>
        <p:spPr>
          <a:xfrm>
            <a:off x="7675126" y="5405676"/>
            <a:ext cx="2726531" cy="340757"/>
          </a:xfrm>
          <a:prstGeom prst="rect">
            <a:avLst/>
          </a:prstGeom>
          <a:noFill/>
          <a:ln/>
        </p:spPr>
        <p:txBody>
          <a:bodyPr wrap="none" lIns="0" tIns="0" rIns="0" bIns="0" rtlCol="0" anchor="t"/>
          <a:lstStyle/>
          <a:p>
            <a:pPr marL="0" indent="0">
              <a:lnSpc>
                <a:spcPts val="2650"/>
              </a:lnSpc>
              <a:buNone/>
            </a:pPr>
            <a:r>
              <a:rPr lang="en-US" sz="2100" b="1" kern="0" spc="-21" dirty="0">
                <a:solidFill>
                  <a:srgbClr val="3D3838"/>
                </a:solidFill>
                <a:latin typeface="Times New Roman" panose="02020603050405020304" pitchFamily="18" charset="0"/>
                <a:ea typeface="Montserrat Bold" pitchFamily="34" charset="-122"/>
                <a:cs typeface="Times New Roman" panose="02020603050405020304" pitchFamily="18" charset="0"/>
              </a:rPr>
              <a:t>Project Goal</a:t>
            </a:r>
            <a:endParaRPr lang="en-US" sz="2100" dirty="0">
              <a:latin typeface="Times New Roman" panose="02020603050405020304" pitchFamily="18" charset="0"/>
              <a:cs typeface="Times New Roman" panose="02020603050405020304" pitchFamily="18" charset="0"/>
            </a:endParaRPr>
          </a:p>
        </p:txBody>
      </p:sp>
      <p:sp>
        <p:nvSpPr>
          <p:cNvPr id="17" name="Text 15"/>
          <p:cNvSpPr/>
          <p:nvPr/>
        </p:nvSpPr>
        <p:spPr>
          <a:xfrm>
            <a:off x="7675126" y="5890379"/>
            <a:ext cx="5875734" cy="1439228"/>
          </a:xfrm>
          <a:prstGeom prst="rect">
            <a:avLst/>
          </a:prstGeom>
          <a:noFill/>
          <a:ln/>
        </p:spPr>
        <p:txBody>
          <a:bodyPr wrap="square" lIns="0" tIns="0" rIns="0" bIns="0" rtlCol="0" anchor="t"/>
          <a:lstStyle/>
          <a:p>
            <a:pPr marL="0" indent="0">
              <a:lnSpc>
                <a:spcPts val="2800"/>
              </a:lnSpc>
              <a:buNone/>
            </a:pPr>
            <a:r>
              <a:rPr lang="en-US" sz="1850" dirty="0">
                <a:solidFill>
                  <a:srgbClr val="3D3838"/>
                </a:solidFill>
                <a:latin typeface="Times New Roman" panose="02020603050405020304" pitchFamily="18" charset="0"/>
                <a:ea typeface="Source Sans Pro" pitchFamily="34" charset="-122"/>
                <a:cs typeface="Times New Roman" panose="02020603050405020304" pitchFamily="18" charset="0"/>
              </a:rPr>
              <a:t>The goal of this project is to develop a machine learning model to detect depression from social media text without relying on explicit keywords, focusing on patterns and signals for early detection and intervention.</a:t>
            </a:r>
            <a:endParaRPr lang="en-US" sz="185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B30F213-871A-2C61-976C-BD609303E691}"/>
              </a:ext>
            </a:extLst>
          </p:cNvPr>
          <p:cNvSpPr txBox="1"/>
          <p:nvPr/>
        </p:nvSpPr>
        <p:spPr>
          <a:xfrm>
            <a:off x="1795141" y="332132"/>
            <a:ext cx="7315200" cy="769441"/>
          </a:xfrm>
          <a:prstGeom prst="rect">
            <a:avLst/>
          </a:prstGeom>
          <a:noFill/>
        </p:spPr>
        <p:txBody>
          <a:bodyPr wrap="square">
            <a:spAutoFit/>
          </a:bodyPr>
          <a:lstStyle/>
          <a:p>
            <a:r>
              <a:rPr lang="en-GB" sz="4400" b="1" dirty="0">
                <a:latin typeface="Times New Roman" panose="02020603050405020304" pitchFamily="18" charset="0"/>
                <a:cs typeface="Times New Roman" panose="02020603050405020304" pitchFamily="18" charset="0"/>
              </a:rPr>
              <a:t>Git History</a:t>
            </a:r>
          </a:p>
        </p:txBody>
      </p:sp>
      <p:sp>
        <p:nvSpPr>
          <p:cNvPr id="5" name="TextBox 4">
            <a:extLst>
              <a:ext uri="{FF2B5EF4-FFF2-40B4-BE49-F238E27FC236}">
                <a16:creationId xmlns:a16="http://schemas.microsoft.com/office/drawing/2014/main" id="{C44C5ECE-4F90-0962-4ED8-A1F90C01AEC2}"/>
              </a:ext>
            </a:extLst>
          </p:cNvPr>
          <p:cNvSpPr txBox="1"/>
          <p:nvPr/>
        </p:nvSpPr>
        <p:spPr>
          <a:xfrm>
            <a:off x="1891393" y="1516337"/>
            <a:ext cx="10336193" cy="1323439"/>
          </a:xfrm>
          <a:prstGeom prst="rect">
            <a:avLst/>
          </a:prstGeom>
          <a:noFill/>
        </p:spPr>
        <p:txBody>
          <a:bodyPr wrap="square">
            <a:spAutoFit/>
          </a:bodyPr>
          <a:lstStyle/>
          <a:p>
            <a:r>
              <a:rPr lang="en-IN" sz="2000" dirty="0">
                <a:effectLst/>
                <a:latin typeface="Times New Roman" panose="02020603050405020304" pitchFamily="18" charset="0"/>
                <a:ea typeface="Calibri" panose="020F0502020204030204" pitchFamily="34" charset="0"/>
              </a:rPr>
              <a:t>Git Repository MINIPROJ-DEPRESSION-DETECTION-FROM-TEXTUAL-DATA- USING-ML contains all </a:t>
            </a:r>
            <a:r>
              <a:rPr lang="en-IN" sz="2000" dirty="0" err="1">
                <a:effectLst/>
                <a:latin typeface="Times New Roman" panose="02020603050405020304" pitchFamily="18" charset="0"/>
                <a:ea typeface="Calibri" panose="020F0502020204030204" pitchFamily="34" charset="0"/>
              </a:rPr>
              <a:t>colab</a:t>
            </a:r>
            <a:r>
              <a:rPr lang="en-IN" sz="2000" dirty="0">
                <a:effectLst/>
                <a:latin typeface="Times New Roman" panose="02020603050405020304" pitchFamily="18" charset="0"/>
                <a:ea typeface="Calibri" panose="020F0502020204030204" pitchFamily="34" charset="0"/>
              </a:rPr>
              <a:t> files, </a:t>
            </a:r>
            <a:r>
              <a:rPr lang="en-IN" sz="2000" dirty="0" err="1">
                <a:effectLst/>
                <a:latin typeface="Times New Roman" panose="02020603050405020304" pitchFamily="18" charset="0"/>
                <a:ea typeface="Calibri" panose="020F0502020204030204" pitchFamily="34" charset="0"/>
              </a:rPr>
              <a:t>py</a:t>
            </a:r>
            <a:r>
              <a:rPr lang="en-IN" sz="2000" dirty="0">
                <a:effectLst/>
                <a:latin typeface="Times New Roman" panose="02020603050405020304" pitchFamily="18" charset="0"/>
                <a:ea typeface="Calibri" panose="020F0502020204030204" pitchFamily="34" charset="0"/>
              </a:rPr>
              <a:t> files, html files and three related research papers. It is maintained for systematic way of project presentation and mainly for future reference. The </a:t>
            </a:r>
            <a:r>
              <a:rPr lang="en-IN" sz="2000" dirty="0" err="1">
                <a:effectLst/>
                <a:latin typeface="Times New Roman" panose="02020603050405020304" pitchFamily="18" charset="0"/>
                <a:ea typeface="Calibri" panose="020F0502020204030204" pitchFamily="34" charset="0"/>
              </a:rPr>
              <a:t>colab</a:t>
            </a:r>
            <a:r>
              <a:rPr lang="en-IN" sz="2000" dirty="0">
                <a:effectLst/>
                <a:latin typeface="Times New Roman" panose="02020603050405020304" pitchFamily="18" charset="0"/>
                <a:ea typeface="Calibri" panose="020F0502020204030204" pitchFamily="34" charset="0"/>
              </a:rPr>
              <a:t> files are created separately for three sprint releases during the project. </a:t>
            </a:r>
            <a:endParaRPr lang="en-GB" sz="2000" dirty="0"/>
          </a:p>
        </p:txBody>
      </p:sp>
      <p:pic>
        <p:nvPicPr>
          <p:cNvPr id="4100" name="Picture 90">
            <a:extLst>
              <a:ext uri="{FF2B5EF4-FFF2-40B4-BE49-F238E27FC236}">
                <a16:creationId xmlns:a16="http://schemas.microsoft.com/office/drawing/2014/main" id="{0CABC923-40BC-6287-3B02-11C3D66C3C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65307" y="3202516"/>
            <a:ext cx="7340653" cy="3510747"/>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E8A7E573-35E8-BDD2-77E1-F49704C4A0FF}"/>
              </a:ext>
            </a:extLst>
          </p:cNvPr>
          <p:cNvSpPr>
            <a:spLocks noChangeArrowheads="1"/>
          </p:cNvSpPr>
          <p:nvPr/>
        </p:nvSpPr>
        <p:spPr bwMode="auto">
          <a:xfrm>
            <a:off x="5359079" y="488253"/>
            <a:ext cx="14630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GB"/>
          </a:p>
        </p:txBody>
      </p:sp>
      <p:sp>
        <p:nvSpPr>
          <p:cNvPr id="7" name="Rectangle 6">
            <a:extLst>
              <a:ext uri="{FF2B5EF4-FFF2-40B4-BE49-F238E27FC236}">
                <a16:creationId xmlns:a16="http://schemas.microsoft.com/office/drawing/2014/main" id="{64A5E578-0EF2-C601-5FAF-A8AFDDEBA640}"/>
              </a:ext>
            </a:extLst>
          </p:cNvPr>
          <p:cNvSpPr>
            <a:spLocks noChangeArrowheads="1"/>
          </p:cNvSpPr>
          <p:nvPr/>
        </p:nvSpPr>
        <p:spPr bwMode="auto">
          <a:xfrm>
            <a:off x="5671900" y="7033461"/>
            <a:ext cx="306365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4572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457200" algn="l" defTabSz="914400" rtl="0" eaLnBrk="0" fontAlgn="base" latinLnBrk="0" hangingPunct="0">
              <a:lnSpc>
                <a:spcPct val="100000"/>
              </a:lnSpc>
              <a:spcBef>
                <a:spcPct val="0"/>
              </a:spcBef>
              <a:spcAft>
                <a:spcPct val="0"/>
              </a:spcAft>
              <a:buClrTx/>
              <a:buSzTx/>
              <a:buFontTx/>
              <a:buNone/>
              <a:tabLst/>
            </a:pPr>
            <a:r>
              <a:rPr kumimoji="0" lang="en-GB" altLang="en-US" sz="2000" b="0" i="0" u="none" strike="noStrike" cap="none" normalizeH="0" baseline="0" dirty="0">
                <a:ln>
                  <a:noFill/>
                </a:ln>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Git History of 3 Sprints</a:t>
            </a:r>
            <a:endParaRPr kumimoji="0" lang="en-GB"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457200" algn="l" defTabSz="914400" rtl="0" eaLnBrk="0" fontAlgn="base" latinLnBrk="0" hangingPunct="0">
              <a:lnSpc>
                <a:spcPct val="100000"/>
              </a:lnSpc>
              <a:spcBef>
                <a:spcPct val="0"/>
              </a:spcBef>
              <a:spcAft>
                <a:spcPct val="0"/>
              </a:spcAft>
              <a:buClrTx/>
              <a:buSzTx/>
              <a:buFontTx/>
              <a:buNone/>
              <a:tabLst/>
            </a:pPr>
            <a:endParaRPr kumimoji="0" lang="en-GB"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571788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9" name="Picture 91">
            <a:extLst>
              <a:ext uri="{FF2B5EF4-FFF2-40B4-BE49-F238E27FC236}">
                <a16:creationId xmlns:a16="http://schemas.microsoft.com/office/drawing/2014/main" id="{A63C1034-229D-C35B-2A6D-7E821A05F3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1104" y="1102779"/>
            <a:ext cx="7303751" cy="2009001"/>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92">
            <a:extLst>
              <a:ext uri="{FF2B5EF4-FFF2-40B4-BE49-F238E27FC236}">
                <a16:creationId xmlns:a16="http://schemas.microsoft.com/office/drawing/2014/main" id="{D9CF71D1-569F-EFA5-266F-0387098B8E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1104" y="3331424"/>
            <a:ext cx="7380528" cy="2009002"/>
          </a:xfrm>
          <a:prstGeom prst="rect">
            <a:avLst/>
          </a:prstGeom>
          <a:noFill/>
          <a:extLst>
            <a:ext uri="{909E8E84-426E-40DD-AFC4-6F175D3DCCD1}">
              <a14:hiddenFill xmlns:a14="http://schemas.microsoft.com/office/drawing/2010/main">
                <a:solidFill>
                  <a:srgbClr val="FFFFFF"/>
                </a:solidFill>
              </a14:hiddenFill>
            </a:ext>
          </a:extLst>
        </p:spPr>
      </p:pic>
      <p:pic>
        <p:nvPicPr>
          <p:cNvPr id="4097" name="Picture 93">
            <a:extLst>
              <a:ext uri="{FF2B5EF4-FFF2-40B4-BE49-F238E27FC236}">
                <a16:creationId xmlns:a16="http://schemas.microsoft.com/office/drawing/2014/main" id="{949AD9C1-857B-13DB-DBF7-075D25EBF72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20591" y="5560070"/>
            <a:ext cx="6403895" cy="2296789"/>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ACDEC2BD-B5EB-94B9-6B3F-E5B9C46E92FE}"/>
              </a:ext>
            </a:extLst>
          </p:cNvPr>
          <p:cNvSpPr>
            <a:spLocks noChangeArrowheads="1"/>
          </p:cNvSpPr>
          <p:nvPr/>
        </p:nvSpPr>
        <p:spPr bwMode="auto">
          <a:xfrm>
            <a:off x="8659843" y="1904167"/>
            <a:ext cx="2964273"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4572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457200" algn="l" defTabSz="914400" rtl="0" eaLnBrk="0" fontAlgn="base" latinLnBrk="0" hangingPunct="0">
              <a:lnSpc>
                <a:spcPct val="100000"/>
              </a:lnSpc>
              <a:spcBef>
                <a:spcPct val="0"/>
              </a:spcBef>
              <a:spcAft>
                <a:spcPct val="0"/>
              </a:spcAft>
              <a:buClrTx/>
              <a:buSzTx/>
              <a:buFontTx/>
              <a:buNone/>
              <a:tabLst/>
            </a:pPr>
            <a:r>
              <a:rPr kumimoji="0" lang="en-GB" altLang="en-US" sz="2000" b="0" i="0" u="none" strike="noStrike" cap="none" normalizeH="0" baseline="0" dirty="0">
                <a:ln>
                  <a:noFill/>
                </a:ln>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Git History of Sprint 1</a:t>
            </a:r>
            <a:endParaRPr kumimoji="0" lang="en-GB"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457200" algn="l" defTabSz="914400" rtl="0" eaLnBrk="0" fontAlgn="base" latinLnBrk="0" hangingPunct="0">
              <a:lnSpc>
                <a:spcPct val="100000"/>
              </a:lnSpc>
              <a:spcBef>
                <a:spcPct val="0"/>
              </a:spcBef>
              <a:spcAft>
                <a:spcPct val="0"/>
              </a:spcAft>
              <a:buClrTx/>
              <a:buSzTx/>
              <a:buFontTx/>
              <a:buNone/>
              <a:tabLst/>
            </a:pPr>
            <a:endParaRPr kumimoji="0" lang="en-GB"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
        <p:nvSpPr>
          <p:cNvPr id="9" name="Rectangle 8">
            <a:extLst>
              <a:ext uri="{FF2B5EF4-FFF2-40B4-BE49-F238E27FC236}">
                <a16:creationId xmlns:a16="http://schemas.microsoft.com/office/drawing/2014/main" id="{ECB54E5F-EBA6-45D0-316F-C45FD30E7C17}"/>
              </a:ext>
            </a:extLst>
          </p:cNvPr>
          <p:cNvSpPr>
            <a:spLocks noChangeArrowheads="1"/>
          </p:cNvSpPr>
          <p:nvPr/>
        </p:nvSpPr>
        <p:spPr bwMode="auto">
          <a:xfrm>
            <a:off x="8659843" y="3981982"/>
            <a:ext cx="2964273"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4572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457200" algn="l" defTabSz="914400" rtl="0" eaLnBrk="0" fontAlgn="base" latinLnBrk="0" hangingPunct="0">
              <a:lnSpc>
                <a:spcPct val="100000"/>
              </a:lnSpc>
              <a:spcBef>
                <a:spcPct val="0"/>
              </a:spcBef>
              <a:spcAft>
                <a:spcPct val="0"/>
              </a:spcAft>
              <a:buClrTx/>
              <a:buSzTx/>
              <a:buFontTx/>
              <a:buNone/>
              <a:tabLst/>
            </a:pPr>
            <a:r>
              <a:rPr kumimoji="0" lang="en-GB" altLang="en-US" sz="2000" b="0" i="0" u="none" strike="noStrike" cap="none" normalizeH="0" baseline="0" dirty="0">
                <a:ln>
                  <a:noFill/>
                </a:ln>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Git History of Sprint 2</a:t>
            </a:r>
            <a:endParaRPr kumimoji="0" lang="en-GB"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457200" algn="l" defTabSz="914400" rtl="0" eaLnBrk="0" fontAlgn="base" latinLnBrk="0" hangingPunct="0">
              <a:lnSpc>
                <a:spcPct val="100000"/>
              </a:lnSpc>
              <a:spcBef>
                <a:spcPct val="0"/>
              </a:spcBef>
              <a:spcAft>
                <a:spcPct val="0"/>
              </a:spcAft>
              <a:buClrTx/>
              <a:buSzTx/>
              <a:buFontTx/>
              <a:buNone/>
              <a:tabLst/>
            </a:pPr>
            <a:endParaRPr kumimoji="0" lang="en-GB"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
        <p:nvSpPr>
          <p:cNvPr id="10" name="Rectangle 9">
            <a:extLst>
              <a:ext uri="{FF2B5EF4-FFF2-40B4-BE49-F238E27FC236}">
                <a16:creationId xmlns:a16="http://schemas.microsoft.com/office/drawing/2014/main" id="{48AE0B2F-E9F0-3302-71AA-EBA2BD7A239C}"/>
              </a:ext>
            </a:extLst>
          </p:cNvPr>
          <p:cNvSpPr>
            <a:spLocks noChangeArrowheads="1"/>
          </p:cNvSpPr>
          <p:nvPr/>
        </p:nvSpPr>
        <p:spPr bwMode="auto">
          <a:xfrm>
            <a:off x="8659843" y="6406464"/>
            <a:ext cx="296427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457200" algn="ctr" defTabSz="914400" rtl="0" eaLnBrk="0" fontAlgn="base" latinLnBrk="0" hangingPunct="0">
              <a:lnSpc>
                <a:spcPct val="100000"/>
              </a:lnSpc>
              <a:spcBef>
                <a:spcPct val="0"/>
              </a:spcBef>
              <a:spcAft>
                <a:spcPct val="0"/>
              </a:spcAft>
              <a:buClrTx/>
              <a:buSzTx/>
              <a:buFontTx/>
              <a:buNone/>
              <a:tabLst/>
            </a:pPr>
            <a:r>
              <a:rPr kumimoji="0" lang="en-GB" altLang="en-US" sz="2000" b="0" i="0" u="none" strike="noStrike" cap="none" normalizeH="0" baseline="0" dirty="0">
                <a:ln>
                  <a:noFill/>
                </a:ln>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Git History of Sprint 3</a:t>
            </a:r>
            <a:endParaRPr kumimoji="0" lang="en-GB"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72599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4E3161-967A-7A7E-A35E-11BE8F9CB946}"/>
              </a:ext>
            </a:extLst>
          </p:cNvPr>
          <p:cNvSpPr txBox="1">
            <a:spLocks/>
          </p:cNvSpPr>
          <p:nvPr/>
        </p:nvSpPr>
        <p:spPr>
          <a:xfrm>
            <a:off x="1245176" y="471509"/>
            <a:ext cx="3833700" cy="5727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GB" b="1" dirty="0">
                <a:latin typeface="Times New Roman" panose="02020603050405020304" pitchFamily="18" charset="0"/>
                <a:ea typeface="Calibri" panose="020F0502020204030204" pitchFamily="34" charset="0"/>
                <a:cs typeface="Times New Roman" panose="02020603050405020304" pitchFamily="18" charset="0"/>
              </a:rPr>
              <a:t>Conclusion</a:t>
            </a:r>
          </a:p>
        </p:txBody>
      </p:sp>
      <p:sp>
        <p:nvSpPr>
          <p:cNvPr id="3" name="Text Placeholder 2">
            <a:extLst>
              <a:ext uri="{FF2B5EF4-FFF2-40B4-BE49-F238E27FC236}">
                <a16:creationId xmlns:a16="http://schemas.microsoft.com/office/drawing/2014/main" id="{3B8A988B-CCB2-CD38-8DB6-1841C876B969}"/>
              </a:ext>
            </a:extLst>
          </p:cNvPr>
          <p:cNvSpPr txBox="1">
            <a:spLocks/>
          </p:cNvSpPr>
          <p:nvPr/>
        </p:nvSpPr>
        <p:spPr>
          <a:xfrm>
            <a:off x="1599675" y="1976227"/>
            <a:ext cx="11086177" cy="4887560"/>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39700" indent="0">
              <a:buFont typeface="Arial" pitchFamily="34" charset="0"/>
              <a:buNone/>
            </a:pPr>
            <a:r>
              <a:rPr lang="en-GB" sz="2300" dirty="0">
                <a:latin typeface="Times New Roman" panose="02020603050405020304" pitchFamily="18" charset="0"/>
                <a:ea typeface="Calibri" panose="020F0502020204030204" pitchFamily="34" charset="0"/>
                <a:cs typeface="Times New Roman" panose="02020603050405020304" pitchFamily="18" charset="0"/>
              </a:rPr>
              <a:t>In conclusion, This project aims to detect depression from social media texts using machine learning techniques. </a:t>
            </a:r>
          </a:p>
          <a:p>
            <a:pPr marL="139700" indent="0">
              <a:buFont typeface="Arial" pitchFamily="34" charset="0"/>
              <a:buNone/>
            </a:pPr>
            <a:endParaRPr lang="en-GB" sz="2300" dirty="0">
              <a:latin typeface="Times New Roman" panose="02020603050405020304" pitchFamily="18" charset="0"/>
              <a:ea typeface="Calibri" panose="020F0502020204030204" pitchFamily="34" charset="0"/>
              <a:cs typeface="Times New Roman" panose="02020603050405020304" pitchFamily="18" charset="0"/>
            </a:endParaRPr>
          </a:p>
          <a:p>
            <a:pPr marL="139700" indent="0">
              <a:buFont typeface="Arial" pitchFamily="34" charset="0"/>
              <a:buNone/>
            </a:pPr>
            <a:r>
              <a:rPr lang="en-GB" sz="2300" dirty="0">
                <a:latin typeface="Times New Roman" panose="02020603050405020304" pitchFamily="18" charset="0"/>
                <a:ea typeface="Calibri" panose="020F0502020204030204" pitchFamily="34" charset="0"/>
                <a:cs typeface="Times New Roman" panose="02020603050405020304" pitchFamily="18" charset="0"/>
              </a:rPr>
              <a:t>As depression is a widespread global issue, my primary objective is to develop a machine learning model that can identify depressive indicators in online platforms where people often express their thoughts and emotions. </a:t>
            </a:r>
          </a:p>
          <a:p>
            <a:pPr marL="139700" indent="0">
              <a:buFont typeface="Arial" pitchFamily="34" charset="0"/>
              <a:buNone/>
            </a:pPr>
            <a:endParaRPr lang="en-GB" sz="2300" dirty="0">
              <a:latin typeface="Times New Roman" panose="02020603050405020304" pitchFamily="18" charset="0"/>
              <a:ea typeface="Calibri" panose="020F0502020204030204" pitchFamily="34" charset="0"/>
              <a:cs typeface="Times New Roman" panose="02020603050405020304" pitchFamily="18" charset="0"/>
            </a:endParaRPr>
          </a:p>
          <a:p>
            <a:pPr marL="139700" indent="0">
              <a:buNone/>
            </a:pPr>
            <a:r>
              <a:rPr lang="en-IN" sz="23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Ultimately, this project represents a meaningful intersection of technology and mental health, offering a proactive solution to the growing need for mental health awareness and intervention in digital spaces. By combining machine learning with nuanced feature extraction methods, the Depression Detection system has the potential to foster early recognition and support for depression, contributing to improved mental well-being on both an individual and societal level. This system not only seeks to increase the accessibility of mental health support but also to promote a more compassionate, data-informed approach to mental health within the realm of social media.</a:t>
            </a:r>
            <a:endParaRPr lang="en-GB" sz="2300" kern="1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p>
            <a:pPr marL="139700" indent="0">
              <a:buFont typeface="Arial" pitchFamily="34" charset="0"/>
              <a:buNone/>
            </a:pPr>
            <a:endParaRPr lang="en-GB" sz="2300" dirty="0">
              <a:latin typeface="Times New Roman" panose="02020603050405020304" pitchFamily="18" charset="0"/>
              <a:ea typeface="Calibri" panose="020F0502020204030204" pitchFamily="34" charset="0"/>
              <a:cs typeface="Times New Roman" panose="02020603050405020304" pitchFamily="18" charset="0"/>
            </a:endParaRPr>
          </a:p>
          <a:p>
            <a:pPr marL="139700" indent="0">
              <a:buFont typeface="Arial" pitchFamily="34" charset="0"/>
              <a:buNone/>
            </a:pPr>
            <a:endParaRPr lang="en-GB" sz="2300" dirty="0">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09195283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3D55BCC-0764-E96E-FE96-97A9D227FB4F}"/>
              </a:ext>
            </a:extLst>
          </p:cNvPr>
          <p:cNvSpPr txBox="1"/>
          <p:nvPr/>
        </p:nvSpPr>
        <p:spPr>
          <a:xfrm>
            <a:off x="4595149" y="3287210"/>
            <a:ext cx="8322198" cy="1169551"/>
          </a:xfrm>
          <a:prstGeom prst="rect">
            <a:avLst/>
          </a:prstGeom>
          <a:noFill/>
        </p:spPr>
        <p:txBody>
          <a:bodyPr wrap="square" rtlCol="0">
            <a:spAutoFit/>
          </a:bodyPr>
          <a:lstStyle/>
          <a:p>
            <a:r>
              <a:rPr lang="en-GB" sz="7000" dirty="0">
                <a:latin typeface="Times New Roman" panose="02020603050405020304" pitchFamily="18" charset="0"/>
                <a:cs typeface="Times New Roman" panose="02020603050405020304" pitchFamily="18" charset="0"/>
              </a:rPr>
              <a:t>THANK YOU</a:t>
            </a:r>
          </a:p>
        </p:txBody>
      </p:sp>
    </p:spTree>
    <p:extLst>
      <p:ext uri="{BB962C8B-B14F-4D97-AF65-F5344CB8AC3E}">
        <p14:creationId xmlns:p14="http://schemas.microsoft.com/office/powerpoint/2010/main" val="18172337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624483" y="691872"/>
            <a:ext cx="5544741" cy="506849"/>
          </a:xfrm>
          <a:prstGeom prst="rect">
            <a:avLst/>
          </a:prstGeom>
          <a:noFill/>
          <a:ln/>
        </p:spPr>
        <p:txBody>
          <a:bodyPr wrap="none" lIns="0" tIns="0" rIns="0" bIns="0" rtlCol="0" anchor="t"/>
          <a:lstStyle/>
          <a:p>
            <a:pPr marL="0" indent="0">
              <a:lnSpc>
                <a:spcPts val="3950"/>
              </a:lnSpc>
              <a:buNone/>
            </a:pPr>
            <a:r>
              <a:rPr lang="en-US" sz="3150" b="1" kern="0" spc="-32" dirty="0">
                <a:solidFill>
                  <a:srgbClr val="000000"/>
                </a:solidFill>
                <a:latin typeface="Times New Roman" panose="02020603050405020304" pitchFamily="18" charset="0"/>
                <a:ea typeface="Montserrat Bold" pitchFamily="34" charset="-122"/>
                <a:cs typeface="Times New Roman" panose="02020603050405020304" pitchFamily="18" charset="0"/>
              </a:rPr>
              <a:t>Literature Review - Paper 1</a:t>
            </a:r>
            <a:endParaRPr lang="en-US" sz="3150" dirty="0">
              <a:latin typeface="Times New Roman" panose="02020603050405020304" pitchFamily="18" charset="0"/>
              <a:cs typeface="Times New Roman" panose="02020603050405020304" pitchFamily="18" charset="0"/>
            </a:endParaRPr>
          </a:p>
        </p:txBody>
      </p:sp>
      <p:sp>
        <p:nvSpPr>
          <p:cNvPr id="3" name="Text 1"/>
          <p:cNvSpPr/>
          <p:nvPr/>
        </p:nvSpPr>
        <p:spPr>
          <a:xfrm>
            <a:off x="624483" y="1466255"/>
            <a:ext cx="12326660" cy="405527"/>
          </a:xfrm>
          <a:prstGeom prst="rect">
            <a:avLst/>
          </a:prstGeom>
          <a:noFill/>
          <a:ln/>
        </p:spPr>
        <p:txBody>
          <a:bodyPr wrap="none" lIns="0" tIns="0" rIns="0" bIns="0" rtlCol="0" anchor="t"/>
          <a:lstStyle/>
          <a:p>
            <a:pPr marL="0" indent="0">
              <a:lnSpc>
                <a:spcPts val="3150"/>
              </a:lnSpc>
              <a:buNone/>
            </a:pPr>
            <a:r>
              <a:rPr lang="en-US" sz="2550" b="1" kern="0" spc="-26" dirty="0">
                <a:solidFill>
                  <a:srgbClr val="000000"/>
                </a:solidFill>
                <a:latin typeface="Times New Roman" panose="02020603050405020304" pitchFamily="18" charset="0"/>
                <a:ea typeface="Montserrat Bold" pitchFamily="34" charset="-122"/>
                <a:cs typeface="Times New Roman" panose="02020603050405020304" pitchFamily="18" charset="0"/>
              </a:rPr>
              <a:t>Title: Detection of Depression-Related Posts in Reddit Social Media Forum</a:t>
            </a:r>
            <a:endParaRPr lang="en-US" sz="2550" dirty="0">
              <a:latin typeface="Times New Roman" panose="02020603050405020304" pitchFamily="18" charset="0"/>
              <a:cs typeface="Times New Roman" panose="02020603050405020304" pitchFamily="18" charset="0"/>
            </a:endParaRPr>
          </a:p>
        </p:txBody>
      </p:sp>
      <p:sp>
        <p:nvSpPr>
          <p:cNvPr id="4" name="Text 2"/>
          <p:cNvSpPr/>
          <p:nvPr/>
        </p:nvSpPr>
        <p:spPr>
          <a:xfrm>
            <a:off x="624483" y="2139315"/>
            <a:ext cx="13381434" cy="267653"/>
          </a:xfrm>
          <a:prstGeom prst="rect">
            <a:avLst/>
          </a:prstGeom>
          <a:noFill/>
          <a:ln/>
        </p:spPr>
        <p:txBody>
          <a:bodyPr wrap="none" lIns="0" tIns="0" rIns="0" bIns="0" rtlCol="0" anchor="t"/>
          <a:lstStyle/>
          <a:p>
            <a:pPr marL="0" indent="0">
              <a:lnSpc>
                <a:spcPts val="2100"/>
              </a:lnSpc>
              <a:buNone/>
            </a:pPr>
            <a:r>
              <a:rPr lang="en-US" b="1" dirty="0">
                <a:solidFill>
                  <a:srgbClr val="3D3838"/>
                </a:solidFill>
                <a:latin typeface="Times New Roman" panose="02020603050405020304" pitchFamily="18" charset="0"/>
                <a:ea typeface="Source Sans Pro" pitchFamily="34" charset="-122"/>
                <a:cs typeface="Times New Roman" panose="02020603050405020304" pitchFamily="18" charset="0"/>
              </a:rPr>
              <a:t>Authors:</a:t>
            </a:r>
            <a:r>
              <a:rPr lang="en-US" dirty="0">
                <a:solidFill>
                  <a:srgbClr val="3D3838"/>
                </a:solidFill>
                <a:latin typeface="Times New Roman" panose="02020603050405020304" pitchFamily="18" charset="0"/>
                <a:ea typeface="Source Sans Pro" pitchFamily="34" charset="-122"/>
                <a:cs typeface="Times New Roman" panose="02020603050405020304" pitchFamily="18" charset="0"/>
              </a:rPr>
              <a:t> Tadesse MM, Lin H, Xu B, Yang L.</a:t>
            </a:r>
            <a:endParaRPr lang="en-US" dirty="0">
              <a:latin typeface="Times New Roman" panose="02020603050405020304" pitchFamily="18" charset="0"/>
              <a:cs typeface="Times New Roman" panose="02020603050405020304" pitchFamily="18" charset="0"/>
            </a:endParaRPr>
          </a:p>
        </p:txBody>
      </p:sp>
      <p:sp>
        <p:nvSpPr>
          <p:cNvPr id="5" name="Text 3"/>
          <p:cNvSpPr/>
          <p:nvPr/>
        </p:nvSpPr>
        <p:spPr>
          <a:xfrm>
            <a:off x="624483" y="2607588"/>
            <a:ext cx="13381434" cy="267653"/>
          </a:xfrm>
          <a:prstGeom prst="rect">
            <a:avLst/>
          </a:prstGeom>
          <a:noFill/>
          <a:ln/>
        </p:spPr>
        <p:txBody>
          <a:bodyPr wrap="none" lIns="0" tIns="0" rIns="0" bIns="0" rtlCol="0" anchor="t"/>
          <a:lstStyle/>
          <a:p>
            <a:pPr marL="0" indent="0">
              <a:lnSpc>
                <a:spcPts val="2100"/>
              </a:lnSpc>
              <a:buNone/>
            </a:pPr>
            <a:r>
              <a:rPr lang="en-US" b="1" dirty="0">
                <a:solidFill>
                  <a:srgbClr val="3D3838"/>
                </a:solidFill>
                <a:latin typeface="Times New Roman" panose="02020603050405020304" pitchFamily="18" charset="0"/>
                <a:ea typeface="Source Sans Pro" pitchFamily="34" charset="-122"/>
                <a:cs typeface="Times New Roman" panose="02020603050405020304" pitchFamily="18" charset="0"/>
              </a:rPr>
              <a:t>Data Set:</a:t>
            </a:r>
            <a:r>
              <a:rPr lang="en-US" dirty="0">
                <a:solidFill>
                  <a:srgbClr val="3D3838"/>
                </a:solidFill>
                <a:latin typeface="Times New Roman" panose="02020603050405020304" pitchFamily="18" charset="0"/>
                <a:ea typeface="Source Sans Pro" pitchFamily="34" charset="-122"/>
                <a:cs typeface="Times New Roman" panose="02020603050405020304" pitchFamily="18" charset="0"/>
              </a:rPr>
              <a:t> The dataset was built by Inna Pirina et al. and consists of a list of depressed and non-depressed users.</a:t>
            </a:r>
            <a:endParaRPr lang="en-US" dirty="0">
              <a:latin typeface="Times New Roman" panose="02020603050405020304" pitchFamily="18" charset="0"/>
              <a:cs typeface="Times New Roman" panose="02020603050405020304" pitchFamily="18" charset="0"/>
            </a:endParaRPr>
          </a:p>
        </p:txBody>
      </p:sp>
      <p:sp>
        <p:nvSpPr>
          <p:cNvPr id="6" name="Text 4"/>
          <p:cNvSpPr/>
          <p:nvPr/>
        </p:nvSpPr>
        <p:spPr>
          <a:xfrm>
            <a:off x="624483" y="3142774"/>
            <a:ext cx="2433161" cy="304205"/>
          </a:xfrm>
          <a:prstGeom prst="rect">
            <a:avLst/>
          </a:prstGeom>
          <a:noFill/>
          <a:ln/>
        </p:spPr>
        <p:txBody>
          <a:bodyPr wrap="none" lIns="0" tIns="0" rIns="0" bIns="0" rtlCol="0" anchor="t"/>
          <a:lstStyle/>
          <a:p>
            <a:pPr marL="0" indent="0">
              <a:lnSpc>
                <a:spcPts val="2350"/>
              </a:lnSpc>
              <a:buNone/>
            </a:pPr>
            <a:r>
              <a:rPr lang="en-US" sz="1900" b="1" kern="0" spc="-19" dirty="0">
                <a:solidFill>
                  <a:srgbClr val="000000"/>
                </a:solidFill>
                <a:latin typeface="Times New Roman" panose="02020603050405020304" pitchFamily="18" charset="0"/>
                <a:ea typeface="Montserrat Bold" pitchFamily="34" charset="-122"/>
                <a:cs typeface="Times New Roman" panose="02020603050405020304" pitchFamily="18" charset="0"/>
              </a:rPr>
              <a:t>Feature Extraction:</a:t>
            </a:r>
            <a:endParaRPr lang="en-US" sz="1900" dirty="0">
              <a:latin typeface="Times New Roman" panose="02020603050405020304" pitchFamily="18" charset="0"/>
              <a:cs typeface="Times New Roman" panose="02020603050405020304" pitchFamily="18" charset="0"/>
            </a:endParaRPr>
          </a:p>
        </p:txBody>
      </p:sp>
      <p:sp>
        <p:nvSpPr>
          <p:cNvPr id="7" name="Text 5"/>
          <p:cNvSpPr/>
          <p:nvPr/>
        </p:nvSpPr>
        <p:spPr>
          <a:xfrm>
            <a:off x="624483" y="3714512"/>
            <a:ext cx="13381434" cy="267653"/>
          </a:xfrm>
          <a:prstGeom prst="rect">
            <a:avLst/>
          </a:prstGeom>
          <a:noFill/>
          <a:ln/>
        </p:spPr>
        <p:txBody>
          <a:bodyPr wrap="none" lIns="0" tIns="0" rIns="0" bIns="0" rtlCol="0" anchor="t"/>
          <a:lstStyle/>
          <a:p>
            <a:pPr marL="342900" indent="-342900" algn="l">
              <a:lnSpc>
                <a:spcPts val="2100"/>
              </a:lnSpc>
              <a:buSzPct val="100000"/>
              <a:buChar char="•"/>
            </a:pPr>
            <a:r>
              <a:rPr lang="en-US" dirty="0">
                <a:solidFill>
                  <a:srgbClr val="3D3838"/>
                </a:solidFill>
                <a:latin typeface="Times New Roman" panose="02020603050405020304" pitchFamily="18" charset="0"/>
                <a:ea typeface="Source Sans Pro" pitchFamily="34" charset="-122"/>
                <a:cs typeface="Times New Roman" panose="02020603050405020304" pitchFamily="18" charset="0"/>
              </a:rPr>
              <a:t>N-grams (word pairs and triplets)</a:t>
            </a:r>
            <a:endParaRPr lang="en-US" dirty="0">
              <a:latin typeface="Times New Roman" panose="02020603050405020304" pitchFamily="18" charset="0"/>
              <a:cs typeface="Times New Roman" panose="02020603050405020304" pitchFamily="18" charset="0"/>
            </a:endParaRPr>
          </a:p>
        </p:txBody>
      </p:sp>
      <p:sp>
        <p:nvSpPr>
          <p:cNvPr id="8" name="Text 6"/>
          <p:cNvSpPr/>
          <p:nvPr/>
        </p:nvSpPr>
        <p:spPr>
          <a:xfrm>
            <a:off x="624483" y="4044553"/>
            <a:ext cx="13381434" cy="267653"/>
          </a:xfrm>
          <a:prstGeom prst="rect">
            <a:avLst/>
          </a:prstGeom>
          <a:noFill/>
          <a:ln/>
        </p:spPr>
        <p:txBody>
          <a:bodyPr wrap="none" lIns="0" tIns="0" rIns="0" bIns="0" rtlCol="0" anchor="t"/>
          <a:lstStyle/>
          <a:p>
            <a:pPr marL="342900" indent="-342900" algn="l">
              <a:lnSpc>
                <a:spcPts val="2100"/>
              </a:lnSpc>
              <a:buSzPct val="100000"/>
              <a:buChar char="•"/>
            </a:pPr>
            <a:r>
              <a:rPr lang="en-US" dirty="0">
                <a:solidFill>
                  <a:srgbClr val="3D3838"/>
                </a:solidFill>
                <a:latin typeface="Times New Roman" panose="02020603050405020304" pitchFamily="18" charset="0"/>
                <a:ea typeface="Source Sans Pro" pitchFamily="34" charset="-122"/>
                <a:cs typeface="Times New Roman" panose="02020603050405020304" pitchFamily="18" charset="0"/>
              </a:rPr>
              <a:t>Linguistic Inquiry and Word Count (LIWC) for psychological analysis</a:t>
            </a:r>
            <a:endParaRPr lang="en-US" dirty="0">
              <a:latin typeface="Times New Roman" panose="02020603050405020304" pitchFamily="18" charset="0"/>
              <a:cs typeface="Times New Roman" panose="02020603050405020304" pitchFamily="18" charset="0"/>
            </a:endParaRPr>
          </a:p>
        </p:txBody>
      </p:sp>
      <p:sp>
        <p:nvSpPr>
          <p:cNvPr id="9" name="Text 7"/>
          <p:cNvSpPr/>
          <p:nvPr/>
        </p:nvSpPr>
        <p:spPr>
          <a:xfrm>
            <a:off x="624483" y="4374594"/>
            <a:ext cx="13381434" cy="267653"/>
          </a:xfrm>
          <a:prstGeom prst="rect">
            <a:avLst/>
          </a:prstGeom>
          <a:noFill/>
          <a:ln/>
        </p:spPr>
        <p:txBody>
          <a:bodyPr wrap="none" lIns="0" tIns="0" rIns="0" bIns="0" rtlCol="0" anchor="t"/>
          <a:lstStyle/>
          <a:p>
            <a:pPr marL="342900" indent="-342900" algn="l">
              <a:lnSpc>
                <a:spcPts val="2100"/>
              </a:lnSpc>
              <a:buSzPct val="100000"/>
              <a:buChar char="•"/>
            </a:pPr>
            <a:r>
              <a:rPr lang="en-US" dirty="0">
                <a:solidFill>
                  <a:srgbClr val="3D3838"/>
                </a:solidFill>
                <a:latin typeface="Times New Roman" panose="02020603050405020304" pitchFamily="18" charset="0"/>
                <a:ea typeface="Source Sans Pro" pitchFamily="34" charset="-122"/>
                <a:cs typeface="Times New Roman" panose="02020603050405020304" pitchFamily="18" charset="0"/>
              </a:rPr>
              <a:t>Latent Dirichlet Allocation (LDA) for topic modeling</a:t>
            </a:r>
            <a:endParaRPr lang="en-US" dirty="0">
              <a:latin typeface="Times New Roman" panose="02020603050405020304" pitchFamily="18" charset="0"/>
              <a:cs typeface="Times New Roman" panose="02020603050405020304" pitchFamily="18" charset="0"/>
            </a:endParaRPr>
          </a:p>
        </p:txBody>
      </p:sp>
      <p:sp>
        <p:nvSpPr>
          <p:cNvPr id="10" name="Text 8"/>
          <p:cNvSpPr/>
          <p:nvPr/>
        </p:nvSpPr>
        <p:spPr>
          <a:xfrm>
            <a:off x="624483" y="4909780"/>
            <a:ext cx="2433161" cy="304205"/>
          </a:xfrm>
          <a:prstGeom prst="rect">
            <a:avLst/>
          </a:prstGeom>
          <a:noFill/>
          <a:ln/>
        </p:spPr>
        <p:txBody>
          <a:bodyPr wrap="none" lIns="0" tIns="0" rIns="0" bIns="0" rtlCol="0" anchor="t"/>
          <a:lstStyle/>
          <a:p>
            <a:pPr marL="0" indent="0">
              <a:lnSpc>
                <a:spcPts val="2350"/>
              </a:lnSpc>
              <a:buNone/>
            </a:pPr>
            <a:r>
              <a:rPr lang="en-US" sz="1900" b="1" kern="0" spc="-19" dirty="0">
                <a:solidFill>
                  <a:srgbClr val="000000"/>
                </a:solidFill>
                <a:latin typeface="Times New Roman" panose="02020603050405020304" pitchFamily="18" charset="0"/>
                <a:ea typeface="Montserrat Bold" pitchFamily="34" charset="-122"/>
                <a:cs typeface="Times New Roman" panose="02020603050405020304" pitchFamily="18" charset="0"/>
              </a:rPr>
              <a:t>Classifiers:</a:t>
            </a:r>
            <a:endParaRPr lang="en-US" sz="1900" dirty="0">
              <a:latin typeface="Times New Roman" panose="02020603050405020304" pitchFamily="18" charset="0"/>
              <a:cs typeface="Times New Roman" panose="02020603050405020304" pitchFamily="18" charset="0"/>
            </a:endParaRPr>
          </a:p>
        </p:txBody>
      </p:sp>
      <p:sp>
        <p:nvSpPr>
          <p:cNvPr id="11" name="Text 9"/>
          <p:cNvSpPr/>
          <p:nvPr/>
        </p:nvSpPr>
        <p:spPr>
          <a:xfrm>
            <a:off x="624483" y="5481518"/>
            <a:ext cx="13381434" cy="267653"/>
          </a:xfrm>
          <a:prstGeom prst="rect">
            <a:avLst/>
          </a:prstGeom>
          <a:noFill/>
          <a:ln/>
        </p:spPr>
        <p:txBody>
          <a:bodyPr wrap="none" lIns="0" tIns="0" rIns="0" bIns="0" rtlCol="0" anchor="t"/>
          <a:lstStyle/>
          <a:p>
            <a:pPr marL="342900" indent="-342900" algn="l">
              <a:lnSpc>
                <a:spcPts val="2100"/>
              </a:lnSpc>
              <a:buSzPct val="100000"/>
              <a:buChar char="•"/>
            </a:pPr>
            <a:r>
              <a:rPr lang="en-US" dirty="0">
                <a:solidFill>
                  <a:srgbClr val="3D3838"/>
                </a:solidFill>
                <a:latin typeface="Times New Roman" panose="02020603050405020304" pitchFamily="18" charset="0"/>
                <a:ea typeface="Source Sans Pro" pitchFamily="34" charset="-122"/>
                <a:cs typeface="Times New Roman" panose="02020603050405020304" pitchFamily="18" charset="0"/>
              </a:rPr>
              <a:t>LR</a:t>
            </a:r>
            <a:endParaRPr lang="en-US" dirty="0">
              <a:latin typeface="Times New Roman" panose="02020603050405020304" pitchFamily="18" charset="0"/>
              <a:cs typeface="Times New Roman" panose="02020603050405020304" pitchFamily="18" charset="0"/>
            </a:endParaRPr>
          </a:p>
        </p:txBody>
      </p:sp>
      <p:sp>
        <p:nvSpPr>
          <p:cNvPr id="12" name="Text 10"/>
          <p:cNvSpPr/>
          <p:nvPr/>
        </p:nvSpPr>
        <p:spPr>
          <a:xfrm>
            <a:off x="624483" y="5811560"/>
            <a:ext cx="13381434" cy="267653"/>
          </a:xfrm>
          <a:prstGeom prst="rect">
            <a:avLst/>
          </a:prstGeom>
          <a:noFill/>
          <a:ln/>
        </p:spPr>
        <p:txBody>
          <a:bodyPr wrap="none" lIns="0" tIns="0" rIns="0" bIns="0" rtlCol="0" anchor="t"/>
          <a:lstStyle/>
          <a:p>
            <a:pPr marL="342900" indent="-342900" algn="l">
              <a:lnSpc>
                <a:spcPts val="2100"/>
              </a:lnSpc>
              <a:buSzPct val="100000"/>
              <a:buChar char="•"/>
            </a:pPr>
            <a:r>
              <a:rPr lang="en-US" dirty="0">
                <a:solidFill>
                  <a:srgbClr val="3D3838"/>
                </a:solidFill>
                <a:latin typeface="Times New Roman" panose="02020603050405020304" pitchFamily="18" charset="0"/>
                <a:ea typeface="Source Sans Pro" pitchFamily="34" charset="-122"/>
                <a:cs typeface="Times New Roman" panose="02020603050405020304" pitchFamily="18" charset="0"/>
              </a:rPr>
              <a:t>SVM</a:t>
            </a:r>
            <a:endParaRPr lang="en-US" dirty="0">
              <a:latin typeface="Times New Roman" panose="02020603050405020304" pitchFamily="18" charset="0"/>
              <a:cs typeface="Times New Roman" panose="02020603050405020304" pitchFamily="18" charset="0"/>
            </a:endParaRPr>
          </a:p>
        </p:txBody>
      </p:sp>
      <p:sp>
        <p:nvSpPr>
          <p:cNvPr id="13" name="Text 11"/>
          <p:cNvSpPr/>
          <p:nvPr/>
        </p:nvSpPr>
        <p:spPr>
          <a:xfrm>
            <a:off x="624483" y="6141601"/>
            <a:ext cx="13381434" cy="267653"/>
          </a:xfrm>
          <a:prstGeom prst="rect">
            <a:avLst/>
          </a:prstGeom>
          <a:noFill/>
          <a:ln/>
        </p:spPr>
        <p:txBody>
          <a:bodyPr wrap="none" lIns="0" tIns="0" rIns="0" bIns="0" rtlCol="0" anchor="t"/>
          <a:lstStyle/>
          <a:p>
            <a:pPr marL="342900" indent="-342900" algn="l">
              <a:lnSpc>
                <a:spcPts val="2100"/>
              </a:lnSpc>
              <a:buSzPct val="100000"/>
              <a:buChar char="•"/>
            </a:pPr>
            <a:r>
              <a:rPr lang="en-US" dirty="0">
                <a:solidFill>
                  <a:srgbClr val="3D3838"/>
                </a:solidFill>
                <a:latin typeface="Times New Roman" panose="02020603050405020304" pitchFamily="18" charset="0"/>
                <a:ea typeface="Source Sans Pro" pitchFamily="34" charset="-122"/>
                <a:cs typeface="Times New Roman" panose="02020603050405020304" pitchFamily="18" charset="0"/>
              </a:rPr>
              <a:t>RF</a:t>
            </a:r>
            <a:endParaRPr lang="en-US" dirty="0">
              <a:latin typeface="Times New Roman" panose="02020603050405020304" pitchFamily="18" charset="0"/>
              <a:cs typeface="Times New Roman" panose="02020603050405020304" pitchFamily="18" charset="0"/>
            </a:endParaRPr>
          </a:p>
        </p:txBody>
      </p:sp>
      <p:sp>
        <p:nvSpPr>
          <p:cNvPr id="14" name="Text 12"/>
          <p:cNvSpPr/>
          <p:nvPr/>
        </p:nvSpPr>
        <p:spPr>
          <a:xfrm>
            <a:off x="624483" y="6471642"/>
            <a:ext cx="13381434" cy="267653"/>
          </a:xfrm>
          <a:prstGeom prst="rect">
            <a:avLst/>
          </a:prstGeom>
          <a:noFill/>
          <a:ln/>
        </p:spPr>
        <p:txBody>
          <a:bodyPr wrap="none" lIns="0" tIns="0" rIns="0" bIns="0" rtlCol="0" anchor="t"/>
          <a:lstStyle/>
          <a:p>
            <a:pPr marL="342900" indent="-342900" algn="l">
              <a:lnSpc>
                <a:spcPts val="2100"/>
              </a:lnSpc>
              <a:buSzPct val="100000"/>
              <a:buChar char="•"/>
            </a:pPr>
            <a:r>
              <a:rPr lang="en-US" dirty="0">
                <a:solidFill>
                  <a:srgbClr val="3D3838"/>
                </a:solidFill>
                <a:latin typeface="Times New Roman" panose="02020603050405020304" pitchFamily="18" charset="0"/>
                <a:ea typeface="Source Sans Pro" pitchFamily="34" charset="-122"/>
                <a:cs typeface="Times New Roman" panose="02020603050405020304" pitchFamily="18" charset="0"/>
              </a:rPr>
              <a:t>AdaBoost</a:t>
            </a:r>
            <a:endParaRPr lang="en-US" dirty="0">
              <a:latin typeface="Times New Roman" panose="02020603050405020304" pitchFamily="18" charset="0"/>
              <a:cs typeface="Times New Roman" panose="02020603050405020304" pitchFamily="18" charset="0"/>
            </a:endParaRPr>
          </a:p>
        </p:txBody>
      </p:sp>
      <p:sp>
        <p:nvSpPr>
          <p:cNvPr id="15" name="Text 13"/>
          <p:cNvSpPr/>
          <p:nvPr/>
        </p:nvSpPr>
        <p:spPr>
          <a:xfrm>
            <a:off x="624483" y="6801683"/>
            <a:ext cx="13381434" cy="267653"/>
          </a:xfrm>
          <a:prstGeom prst="rect">
            <a:avLst/>
          </a:prstGeom>
          <a:noFill/>
          <a:ln/>
        </p:spPr>
        <p:txBody>
          <a:bodyPr wrap="none" lIns="0" tIns="0" rIns="0" bIns="0" rtlCol="0" anchor="t"/>
          <a:lstStyle/>
          <a:p>
            <a:pPr marL="342900" indent="-342900" algn="l">
              <a:lnSpc>
                <a:spcPts val="2100"/>
              </a:lnSpc>
              <a:buSzPct val="100000"/>
              <a:buChar char="•"/>
            </a:pPr>
            <a:r>
              <a:rPr lang="en-US" dirty="0">
                <a:solidFill>
                  <a:srgbClr val="3D3838"/>
                </a:solidFill>
                <a:latin typeface="Times New Roman" panose="02020603050405020304" pitchFamily="18" charset="0"/>
                <a:ea typeface="Source Sans Pro" pitchFamily="34" charset="-122"/>
                <a:cs typeface="Times New Roman" panose="02020603050405020304" pitchFamily="18" charset="0"/>
              </a:rPr>
              <a:t>MLP</a:t>
            </a:r>
            <a:endParaRPr lang="en-US" dirty="0">
              <a:latin typeface="Times New Roman" panose="02020603050405020304" pitchFamily="18" charset="0"/>
              <a:cs typeface="Times New Roman" panose="02020603050405020304" pitchFamily="18" charset="0"/>
            </a:endParaRPr>
          </a:p>
        </p:txBody>
      </p:sp>
      <p:sp>
        <p:nvSpPr>
          <p:cNvPr id="16" name="Text 14"/>
          <p:cNvSpPr/>
          <p:nvPr/>
        </p:nvSpPr>
        <p:spPr>
          <a:xfrm>
            <a:off x="624483" y="7269956"/>
            <a:ext cx="13381434" cy="267653"/>
          </a:xfrm>
          <a:prstGeom prst="rect">
            <a:avLst/>
          </a:prstGeom>
          <a:noFill/>
          <a:ln/>
        </p:spPr>
        <p:txBody>
          <a:bodyPr wrap="none" lIns="0" tIns="0" rIns="0" bIns="0" rtlCol="0" anchor="t"/>
          <a:lstStyle/>
          <a:p>
            <a:pPr marL="0" indent="0">
              <a:lnSpc>
                <a:spcPts val="2100"/>
              </a:lnSpc>
              <a:buNone/>
            </a:pPr>
            <a:r>
              <a:rPr lang="en-US" b="1" dirty="0">
                <a:solidFill>
                  <a:srgbClr val="3D3838"/>
                </a:solidFill>
                <a:latin typeface="Times New Roman" panose="02020603050405020304" pitchFamily="18" charset="0"/>
                <a:ea typeface="Source Sans Pro" pitchFamily="34" charset="-122"/>
                <a:cs typeface="Times New Roman" panose="02020603050405020304" pitchFamily="18" charset="0"/>
              </a:rPr>
              <a:t>Result:</a:t>
            </a:r>
            <a:r>
              <a:rPr lang="en-US" dirty="0">
                <a:solidFill>
                  <a:srgbClr val="3D3838"/>
                </a:solidFill>
                <a:latin typeface="Times New Roman" panose="02020603050405020304" pitchFamily="18" charset="0"/>
                <a:ea typeface="Source Sans Pro" pitchFamily="34" charset="-122"/>
                <a:cs typeface="Times New Roman" panose="02020603050405020304" pitchFamily="18" charset="0"/>
              </a:rPr>
              <a:t> Achieved the best accuracy of 91% using a combination of LIWC, LDA, and bigram features with the MLP classifier.</a:t>
            </a:r>
            <a:endParaRPr lang="en-US"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647462" y="508754"/>
            <a:ext cx="5833229" cy="525661"/>
          </a:xfrm>
          <a:prstGeom prst="rect">
            <a:avLst/>
          </a:prstGeom>
          <a:noFill/>
          <a:ln/>
        </p:spPr>
        <p:txBody>
          <a:bodyPr wrap="none" lIns="0" tIns="0" rIns="0" bIns="0" rtlCol="0" anchor="t"/>
          <a:lstStyle/>
          <a:p>
            <a:pPr marL="0" indent="0">
              <a:lnSpc>
                <a:spcPts val="4100"/>
              </a:lnSpc>
              <a:buNone/>
            </a:pPr>
            <a:r>
              <a:rPr lang="en-US" sz="3300" b="1" kern="0" spc="-33" dirty="0">
                <a:solidFill>
                  <a:srgbClr val="000000"/>
                </a:solidFill>
                <a:latin typeface="Times New Roman" panose="02020603050405020304" pitchFamily="18" charset="0"/>
                <a:ea typeface="Montserrat Bold" pitchFamily="34" charset="-122"/>
                <a:cs typeface="Times New Roman" panose="02020603050405020304" pitchFamily="18" charset="0"/>
              </a:rPr>
              <a:t>Literature Review - Paper 2</a:t>
            </a:r>
            <a:endParaRPr lang="en-US" sz="3300" dirty="0">
              <a:latin typeface="Times New Roman" panose="02020603050405020304" pitchFamily="18" charset="0"/>
              <a:cs typeface="Times New Roman" panose="02020603050405020304" pitchFamily="18" charset="0"/>
            </a:endParaRPr>
          </a:p>
        </p:txBody>
      </p:sp>
      <p:sp>
        <p:nvSpPr>
          <p:cNvPr id="3" name="Text 1"/>
          <p:cNvSpPr/>
          <p:nvPr/>
        </p:nvSpPr>
        <p:spPr>
          <a:xfrm>
            <a:off x="647462" y="1311831"/>
            <a:ext cx="13335476" cy="840819"/>
          </a:xfrm>
          <a:prstGeom prst="rect">
            <a:avLst/>
          </a:prstGeom>
          <a:noFill/>
          <a:ln/>
        </p:spPr>
        <p:txBody>
          <a:bodyPr wrap="square" lIns="0" tIns="0" rIns="0" bIns="0" rtlCol="0" anchor="t"/>
          <a:lstStyle/>
          <a:p>
            <a:pPr marL="0" indent="0">
              <a:lnSpc>
                <a:spcPts val="3300"/>
              </a:lnSpc>
              <a:buNone/>
            </a:pPr>
            <a:r>
              <a:rPr lang="en-US" sz="2600" b="1" kern="0" spc="-26" dirty="0">
                <a:solidFill>
                  <a:srgbClr val="000000"/>
                </a:solidFill>
                <a:latin typeface="Times New Roman" panose="02020603050405020304" pitchFamily="18" charset="0"/>
                <a:ea typeface="Montserrat Bold" pitchFamily="34" charset="-122"/>
                <a:cs typeface="Times New Roman" panose="02020603050405020304" pitchFamily="18" charset="0"/>
              </a:rPr>
              <a:t>Title: A textual-based featuring approach for depression detection using machine learning classifiers and social media texts</a:t>
            </a:r>
            <a:endParaRPr lang="en-US" sz="2600" dirty="0">
              <a:latin typeface="Times New Roman" panose="02020603050405020304" pitchFamily="18" charset="0"/>
              <a:cs typeface="Times New Roman" panose="02020603050405020304" pitchFamily="18" charset="0"/>
            </a:endParaRPr>
          </a:p>
        </p:txBody>
      </p:sp>
      <p:sp>
        <p:nvSpPr>
          <p:cNvPr id="4" name="Text 2"/>
          <p:cNvSpPr/>
          <p:nvPr/>
        </p:nvSpPr>
        <p:spPr>
          <a:xfrm>
            <a:off x="647462" y="2430066"/>
            <a:ext cx="6335316" cy="315278"/>
          </a:xfrm>
          <a:prstGeom prst="rect">
            <a:avLst/>
          </a:prstGeom>
          <a:noFill/>
          <a:ln/>
        </p:spPr>
        <p:txBody>
          <a:bodyPr wrap="none" lIns="0" tIns="0" rIns="0" bIns="0" rtlCol="0" anchor="t"/>
          <a:lstStyle/>
          <a:p>
            <a:pPr marL="0" indent="0">
              <a:lnSpc>
                <a:spcPts val="2450"/>
              </a:lnSpc>
              <a:buNone/>
            </a:pPr>
            <a:r>
              <a:rPr lang="en-US" sz="1950" b="1" kern="0" spc="-20" dirty="0">
                <a:solidFill>
                  <a:srgbClr val="000000"/>
                </a:solidFill>
                <a:latin typeface="Times New Roman" panose="02020603050405020304" pitchFamily="18" charset="0"/>
                <a:ea typeface="Montserrat Bold" pitchFamily="34" charset="-122"/>
                <a:cs typeface="Times New Roman" panose="02020603050405020304" pitchFamily="18" charset="0"/>
              </a:rPr>
              <a:t>Authors: Chiong R, Budhi GS, Dhakal S, Chiong F.</a:t>
            </a:r>
            <a:endParaRPr lang="en-US" sz="1950" dirty="0">
              <a:latin typeface="Times New Roman" panose="02020603050405020304" pitchFamily="18" charset="0"/>
              <a:cs typeface="Times New Roman" panose="02020603050405020304" pitchFamily="18" charset="0"/>
            </a:endParaRPr>
          </a:p>
        </p:txBody>
      </p:sp>
      <p:sp>
        <p:nvSpPr>
          <p:cNvPr id="5" name="Text 3"/>
          <p:cNvSpPr/>
          <p:nvPr/>
        </p:nvSpPr>
        <p:spPr>
          <a:xfrm>
            <a:off x="647462" y="3022759"/>
            <a:ext cx="2522934" cy="315278"/>
          </a:xfrm>
          <a:prstGeom prst="rect">
            <a:avLst/>
          </a:prstGeom>
          <a:noFill/>
          <a:ln/>
        </p:spPr>
        <p:txBody>
          <a:bodyPr wrap="none" lIns="0" tIns="0" rIns="0" bIns="0" rtlCol="0" anchor="t"/>
          <a:lstStyle/>
          <a:p>
            <a:pPr marL="0" indent="0">
              <a:lnSpc>
                <a:spcPts val="2450"/>
              </a:lnSpc>
              <a:buNone/>
            </a:pPr>
            <a:r>
              <a:rPr lang="en-US" sz="1950" b="1" kern="0" spc="-20" dirty="0">
                <a:solidFill>
                  <a:srgbClr val="000000"/>
                </a:solidFill>
                <a:latin typeface="Times New Roman" panose="02020603050405020304" pitchFamily="18" charset="0"/>
                <a:ea typeface="Montserrat Bold" pitchFamily="34" charset="-122"/>
                <a:cs typeface="Times New Roman" panose="02020603050405020304" pitchFamily="18" charset="0"/>
              </a:rPr>
              <a:t>Data Set:</a:t>
            </a:r>
            <a:endParaRPr lang="en-US" sz="1950" dirty="0">
              <a:latin typeface="Times New Roman" panose="02020603050405020304" pitchFamily="18" charset="0"/>
              <a:cs typeface="Times New Roman" panose="02020603050405020304" pitchFamily="18" charset="0"/>
            </a:endParaRPr>
          </a:p>
        </p:txBody>
      </p:sp>
      <p:sp>
        <p:nvSpPr>
          <p:cNvPr id="6" name="Text 4"/>
          <p:cNvSpPr/>
          <p:nvPr/>
        </p:nvSpPr>
        <p:spPr>
          <a:xfrm>
            <a:off x="647462" y="3615452"/>
            <a:ext cx="13335476" cy="277535"/>
          </a:xfrm>
          <a:prstGeom prst="rect">
            <a:avLst/>
          </a:prstGeom>
          <a:noFill/>
          <a:ln/>
        </p:spPr>
        <p:txBody>
          <a:bodyPr wrap="none" lIns="0" tIns="0" rIns="0" bIns="0" rtlCol="0" anchor="t"/>
          <a:lstStyle/>
          <a:p>
            <a:pPr marL="342900" indent="-342900" algn="l">
              <a:lnSpc>
                <a:spcPts val="2150"/>
              </a:lnSpc>
              <a:buSzPct val="100000"/>
              <a:buChar char="•"/>
            </a:pPr>
            <a:r>
              <a:rPr lang="en-US" dirty="0">
                <a:solidFill>
                  <a:srgbClr val="3D3838"/>
                </a:solidFill>
                <a:latin typeface="Times New Roman" panose="02020603050405020304" pitchFamily="18" charset="0"/>
                <a:ea typeface="Source Sans Pro" pitchFamily="34" charset="-122"/>
                <a:cs typeface="Times New Roman" panose="02020603050405020304" pitchFamily="18" charset="0"/>
              </a:rPr>
              <a:t>Shen et al.</a:t>
            </a:r>
            <a:endParaRPr lang="en-US" dirty="0">
              <a:latin typeface="Times New Roman" panose="02020603050405020304" pitchFamily="18" charset="0"/>
              <a:cs typeface="Times New Roman" panose="02020603050405020304" pitchFamily="18" charset="0"/>
            </a:endParaRPr>
          </a:p>
        </p:txBody>
      </p:sp>
      <p:sp>
        <p:nvSpPr>
          <p:cNvPr id="7" name="Text 5"/>
          <p:cNvSpPr/>
          <p:nvPr/>
        </p:nvSpPr>
        <p:spPr>
          <a:xfrm>
            <a:off x="647462" y="3957638"/>
            <a:ext cx="13335476" cy="277535"/>
          </a:xfrm>
          <a:prstGeom prst="rect">
            <a:avLst/>
          </a:prstGeom>
          <a:noFill/>
          <a:ln/>
        </p:spPr>
        <p:txBody>
          <a:bodyPr wrap="none" lIns="0" tIns="0" rIns="0" bIns="0" rtlCol="0" anchor="t"/>
          <a:lstStyle/>
          <a:p>
            <a:pPr marL="342900" indent="-342900" algn="l">
              <a:lnSpc>
                <a:spcPts val="2150"/>
              </a:lnSpc>
              <a:buSzPct val="100000"/>
              <a:buChar char="•"/>
            </a:pPr>
            <a:r>
              <a:rPr lang="en-US" dirty="0">
                <a:solidFill>
                  <a:srgbClr val="3D3838"/>
                </a:solidFill>
                <a:latin typeface="Times New Roman" panose="02020603050405020304" pitchFamily="18" charset="0"/>
                <a:ea typeface="Source Sans Pro" pitchFamily="34" charset="-122"/>
                <a:cs typeface="Times New Roman" panose="02020603050405020304" pitchFamily="18" charset="0"/>
              </a:rPr>
              <a:t>Eye BB (2020): Focuses on depression analysis.</a:t>
            </a:r>
            <a:endParaRPr lang="en-US" dirty="0">
              <a:latin typeface="Times New Roman" panose="02020603050405020304" pitchFamily="18" charset="0"/>
              <a:cs typeface="Times New Roman" panose="02020603050405020304" pitchFamily="18" charset="0"/>
            </a:endParaRPr>
          </a:p>
        </p:txBody>
      </p:sp>
      <p:sp>
        <p:nvSpPr>
          <p:cNvPr id="8" name="Text 6"/>
          <p:cNvSpPr/>
          <p:nvPr/>
        </p:nvSpPr>
        <p:spPr>
          <a:xfrm>
            <a:off x="647462" y="4299823"/>
            <a:ext cx="13335476" cy="277535"/>
          </a:xfrm>
          <a:prstGeom prst="rect">
            <a:avLst/>
          </a:prstGeom>
          <a:noFill/>
          <a:ln/>
        </p:spPr>
        <p:txBody>
          <a:bodyPr wrap="none" lIns="0" tIns="0" rIns="0" bIns="0" rtlCol="0" anchor="t"/>
          <a:lstStyle/>
          <a:p>
            <a:pPr marL="342900" indent="-342900" algn="l">
              <a:lnSpc>
                <a:spcPts val="2150"/>
              </a:lnSpc>
              <a:buSzPct val="100000"/>
              <a:buChar char="•"/>
            </a:pPr>
            <a:r>
              <a:rPr lang="en-US" dirty="0">
                <a:solidFill>
                  <a:srgbClr val="3D3838"/>
                </a:solidFill>
                <a:latin typeface="Times New Roman" panose="02020603050405020304" pitchFamily="18" charset="0"/>
                <a:ea typeface="Source Sans Pro" pitchFamily="34" charset="-122"/>
                <a:cs typeface="Times New Roman" panose="02020603050405020304" pitchFamily="18" charset="0"/>
              </a:rPr>
              <a:t>Tanwar R (2020): Based on the diary of a 17-year-old girl, Victoria, who committed suicide due to depression.</a:t>
            </a:r>
            <a:endParaRPr lang="en-US" dirty="0">
              <a:latin typeface="Times New Roman" panose="02020603050405020304" pitchFamily="18" charset="0"/>
              <a:cs typeface="Times New Roman" panose="02020603050405020304" pitchFamily="18" charset="0"/>
            </a:endParaRPr>
          </a:p>
        </p:txBody>
      </p:sp>
      <p:sp>
        <p:nvSpPr>
          <p:cNvPr id="9" name="Text 7"/>
          <p:cNvSpPr/>
          <p:nvPr/>
        </p:nvSpPr>
        <p:spPr>
          <a:xfrm>
            <a:off x="647462" y="4642009"/>
            <a:ext cx="13335476" cy="277535"/>
          </a:xfrm>
          <a:prstGeom prst="rect">
            <a:avLst/>
          </a:prstGeom>
          <a:noFill/>
          <a:ln/>
        </p:spPr>
        <p:txBody>
          <a:bodyPr wrap="none" lIns="0" tIns="0" rIns="0" bIns="0" rtlCol="0" anchor="t"/>
          <a:lstStyle/>
          <a:p>
            <a:pPr marL="342900" indent="-342900" algn="l">
              <a:lnSpc>
                <a:spcPts val="2150"/>
              </a:lnSpc>
              <a:buSzPct val="100000"/>
              <a:buChar char="•"/>
            </a:pPr>
            <a:r>
              <a:rPr lang="en-US" dirty="0">
                <a:solidFill>
                  <a:srgbClr val="3D3838"/>
                </a:solidFill>
                <a:latin typeface="Times New Roman" panose="02020603050405020304" pitchFamily="18" charset="0"/>
                <a:ea typeface="Source Sans Pro" pitchFamily="34" charset="-122"/>
                <a:cs typeface="Times New Roman" panose="02020603050405020304" pitchFamily="18" charset="0"/>
              </a:rPr>
              <a:t>Komati N (2020): Includes posts from Reddit communities r/SuicideWatch and r/depression.</a:t>
            </a:r>
            <a:endParaRPr lang="en-US" dirty="0">
              <a:latin typeface="Times New Roman" panose="02020603050405020304" pitchFamily="18" charset="0"/>
              <a:cs typeface="Times New Roman" panose="02020603050405020304" pitchFamily="18" charset="0"/>
            </a:endParaRPr>
          </a:p>
        </p:txBody>
      </p:sp>
      <p:sp>
        <p:nvSpPr>
          <p:cNvPr id="10" name="Text 8"/>
          <p:cNvSpPr/>
          <p:nvPr/>
        </p:nvSpPr>
        <p:spPr>
          <a:xfrm>
            <a:off x="647462" y="4984194"/>
            <a:ext cx="13335476" cy="277535"/>
          </a:xfrm>
          <a:prstGeom prst="rect">
            <a:avLst/>
          </a:prstGeom>
          <a:noFill/>
          <a:ln/>
        </p:spPr>
        <p:txBody>
          <a:bodyPr wrap="none" lIns="0" tIns="0" rIns="0" bIns="0" rtlCol="0" anchor="t"/>
          <a:lstStyle/>
          <a:p>
            <a:pPr marL="342900" indent="-342900" algn="l">
              <a:lnSpc>
                <a:spcPts val="2150"/>
              </a:lnSpc>
              <a:buSzPct val="100000"/>
              <a:buChar char="•"/>
            </a:pPr>
            <a:r>
              <a:rPr lang="en-US" dirty="0">
                <a:solidFill>
                  <a:srgbClr val="3D3838"/>
                </a:solidFill>
                <a:latin typeface="Times New Roman" panose="02020603050405020304" pitchFamily="18" charset="0"/>
                <a:ea typeface="Source Sans Pro" pitchFamily="34" charset="-122"/>
                <a:cs typeface="Times New Roman" panose="02020603050405020304" pitchFamily="18" charset="0"/>
              </a:rPr>
              <a:t>Virahonda S (2020): Consists of comments related to depression and anxiety.</a:t>
            </a:r>
            <a:endParaRPr lang="en-US" dirty="0">
              <a:latin typeface="Times New Roman" panose="02020603050405020304" pitchFamily="18" charset="0"/>
              <a:cs typeface="Times New Roman" panose="02020603050405020304" pitchFamily="18" charset="0"/>
            </a:endParaRPr>
          </a:p>
        </p:txBody>
      </p:sp>
      <p:sp>
        <p:nvSpPr>
          <p:cNvPr id="11" name="Text 9"/>
          <p:cNvSpPr/>
          <p:nvPr/>
        </p:nvSpPr>
        <p:spPr>
          <a:xfrm>
            <a:off x="647462" y="5469850"/>
            <a:ext cx="13335476" cy="277535"/>
          </a:xfrm>
          <a:prstGeom prst="rect">
            <a:avLst/>
          </a:prstGeom>
          <a:noFill/>
          <a:ln/>
        </p:spPr>
        <p:txBody>
          <a:bodyPr wrap="none" lIns="0" tIns="0" rIns="0" bIns="0" rtlCol="0" anchor="t"/>
          <a:lstStyle/>
          <a:p>
            <a:pPr marL="0" indent="0">
              <a:lnSpc>
                <a:spcPts val="2150"/>
              </a:lnSpc>
              <a:buNone/>
            </a:pPr>
            <a:r>
              <a:rPr lang="en-US" b="1" dirty="0">
                <a:solidFill>
                  <a:srgbClr val="3D3838"/>
                </a:solidFill>
                <a:latin typeface="Times New Roman" panose="02020603050405020304" pitchFamily="18" charset="0"/>
                <a:ea typeface="Source Sans Pro" pitchFamily="34" charset="-122"/>
                <a:cs typeface="Times New Roman" panose="02020603050405020304" pitchFamily="18" charset="0"/>
              </a:rPr>
              <a:t>Feature Extraction:</a:t>
            </a:r>
            <a:r>
              <a:rPr lang="en-US" dirty="0">
                <a:solidFill>
                  <a:srgbClr val="3D3838"/>
                </a:solidFill>
                <a:latin typeface="Times New Roman" panose="02020603050405020304" pitchFamily="18" charset="0"/>
                <a:ea typeface="Source Sans Pro" pitchFamily="34" charset="-122"/>
                <a:cs typeface="Times New Roman" panose="02020603050405020304" pitchFamily="18" charset="0"/>
              </a:rPr>
              <a:t> Bag-of-words and n-grams for textual analysis.</a:t>
            </a:r>
            <a:endParaRPr lang="en-US" dirty="0">
              <a:latin typeface="Times New Roman" panose="02020603050405020304" pitchFamily="18" charset="0"/>
              <a:cs typeface="Times New Roman" panose="02020603050405020304" pitchFamily="18" charset="0"/>
            </a:endParaRPr>
          </a:p>
        </p:txBody>
      </p:sp>
      <p:sp>
        <p:nvSpPr>
          <p:cNvPr id="12" name="Text 10"/>
          <p:cNvSpPr/>
          <p:nvPr/>
        </p:nvSpPr>
        <p:spPr>
          <a:xfrm>
            <a:off x="647462" y="6024801"/>
            <a:ext cx="2522934" cy="315278"/>
          </a:xfrm>
          <a:prstGeom prst="rect">
            <a:avLst/>
          </a:prstGeom>
          <a:noFill/>
          <a:ln/>
        </p:spPr>
        <p:txBody>
          <a:bodyPr wrap="none" lIns="0" tIns="0" rIns="0" bIns="0" rtlCol="0" anchor="t"/>
          <a:lstStyle/>
          <a:p>
            <a:pPr marL="0" indent="0">
              <a:lnSpc>
                <a:spcPts val="2450"/>
              </a:lnSpc>
              <a:buNone/>
            </a:pPr>
            <a:r>
              <a:rPr lang="en-US" sz="1950" b="1" kern="0" spc="-20" dirty="0">
                <a:solidFill>
                  <a:srgbClr val="000000"/>
                </a:solidFill>
                <a:latin typeface="Times New Roman" panose="02020603050405020304" pitchFamily="18" charset="0"/>
                <a:ea typeface="Montserrat Bold" pitchFamily="34" charset="-122"/>
                <a:cs typeface="Times New Roman" panose="02020603050405020304" pitchFamily="18" charset="0"/>
              </a:rPr>
              <a:t>Classifiers:</a:t>
            </a:r>
            <a:endParaRPr lang="en-US" sz="1950" dirty="0">
              <a:latin typeface="Times New Roman" panose="02020603050405020304" pitchFamily="18" charset="0"/>
              <a:cs typeface="Times New Roman" panose="02020603050405020304" pitchFamily="18" charset="0"/>
            </a:endParaRPr>
          </a:p>
        </p:txBody>
      </p:sp>
      <p:sp>
        <p:nvSpPr>
          <p:cNvPr id="13" name="Text 11"/>
          <p:cNvSpPr/>
          <p:nvPr/>
        </p:nvSpPr>
        <p:spPr>
          <a:xfrm>
            <a:off x="647462" y="6617494"/>
            <a:ext cx="13335476" cy="277535"/>
          </a:xfrm>
          <a:prstGeom prst="rect">
            <a:avLst/>
          </a:prstGeom>
          <a:noFill/>
          <a:ln/>
        </p:spPr>
        <p:txBody>
          <a:bodyPr wrap="none" lIns="0" tIns="0" rIns="0" bIns="0" rtlCol="0" anchor="t"/>
          <a:lstStyle/>
          <a:p>
            <a:pPr marL="342900" indent="-342900" algn="l">
              <a:lnSpc>
                <a:spcPts val="2150"/>
              </a:lnSpc>
              <a:buSzPct val="100000"/>
              <a:buChar char="•"/>
            </a:pPr>
            <a:r>
              <a:rPr lang="en-US" dirty="0">
                <a:solidFill>
                  <a:srgbClr val="3D3838"/>
                </a:solidFill>
                <a:latin typeface="Times New Roman" panose="02020603050405020304" pitchFamily="18" charset="0"/>
                <a:ea typeface="Source Sans Pro" pitchFamily="34" charset="-122"/>
                <a:cs typeface="Times New Roman" panose="02020603050405020304" pitchFamily="18" charset="0"/>
              </a:rPr>
              <a:t>Single classifiers: LR, SVM, MLP, DT</a:t>
            </a:r>
            <a:endParaRPr lang="en-US" dirty="0">
              <a:latin typeface="Times New Roman" panose="02020603050405020304" pitchFamily="18" charset="0"/>
              <a:cs typeface="Times New Roman" panose="02020603050405020304" pitchFamily="18" charset="0"/>
            </a:endParaRPr>
          </a:p>
        </p:txBody>
      </p:sp>
      <p:sp>
        <p:nvSpPr>
          <p:cNvPr id="14" name="Text 12"/>
          <p:cNvSpPr/>
          <p:nvPr/>
        </p:nvSpPr>
        <p:spPr>
          <a:xfrm>
            <a:off x="647462" y="6959679"/>
            <a:ext cx="13335476" cy="277535"/>
          </a:xfrm>
          <a:prstGeom prst="rect">
            <a:avLst/>
          </a:prstGeom>
          <a:noFill/>
          <a:ln/>
        </p:spPr>
        <p:txBody>
          <a:bodyPr wrap="none" lIns="0" tIns="0" rIns="0" bIns="0" rtlCol="0" anchor="t"/>
          <a:lstStyle/>
          <a:p>
            <a:pPr marL="342900" indent="-342900" algn="l">
              <a:lnSpc>
                <a:spcPts val="2150"/>
              </a:lnSpc>
              <a:buSzPct val="100000"/>
              <a:buChar char="•"/>
            </a:pPr>
            <a:r>
              <a:rPr lang="en-US" dirty="0">
                <a:solidFill>
                  <a:srgbClr val="3D3838"/>
                </a:solidFill>
                <a:latin typeface="Times New Roman" panose="02020603050405020304" pitchFamily="18" charset="0"/>
                <a:ea typeface="Source Sans Pro" pitchFamily="34" charset="-122"/>
                <a:cs typeface="Times New Roman" panose="02020603050405020304" pitchFamily="18" charset="0"/>
              </a:rPr>
              <a:t>Ensemble classifiers: RF, AdaBoost, Bagging, Gradient Boosting</a:t>
            </a:r>
            <a:endParaRPr lang="en-US" dirty="0">
              <a:latin typeface="Times New Roman" panose="02020603050405020304" pitchFamily="18" charset="0"/>
              <a:cs typeface="Times New Roman" panose="02020603050405020304" pitchFamily="18" charset="0"/>
            </a:endParaRPr>
          </a:p>
        </p:txBody>
      </p:sp>
      <p:sp>
        <p:nvSpPr>
          <p:cNvPr id="15" name="Text 13"/>
          <p:cNvSpPr/>
          <p:nvPr/>
        </p:nvSpPr>
        <p:spPr>
          <a:xfrm>
            <a:off x="647462" y="7445335"/>
            <a:ext cx="13335476" cy="277535"/>
          </a:xfrm>
          <a:prstGeom prst="rect">
            <a:avLst/>
          </a:prstGeom>
          <a:noFill/>
          <a:ln/>
        </p:spPr>
        <p:txBody>
          <a:bodyPr wrap="none" lIns="0" tIns="0" rIns="0" bIns="0" rtlCol="0" anchor="t"/>
          <a:lstStyle/>
          <a:p>
            <a:pPr marL="0" indent="0">
              <a:lnSpc>
                <a:spcPts val="2150"/>
              </a:lnSpc>
              <a:buNone/>
            </a:pPr>
            <a:r>
              <a:rPr lang="en-US" b="1" dirty="0">
                <a:solidFill>
                  <a:srgbClr val="3D3838"/>
                </a:solidFill>
                <a:latin typeface="Times New Roman" panose="02020603050405020304" pitchFamily="18" charset="0"/>
                <a:ea typeface="Source Sans Pro" pitchFamily="34" charset="-122"/>
                <a:cs typeface="Times New Roman" panose="02020603050405020304" pitchFamily="18" charset="0"/>
              </a:rPr>
              <a:t>Result:</a:t>
            </a:r>
            <a:r>
              <a:rPr lang="en-US" dirty="0">
                <a:solidFill>
                  <a:srgbClr val="3D3838"/>
                </a:solidFill>
                <a:latin typeface="Times New Roman" panose="02020603050405020304" pitchFamily="18" charset="0"/>
                <a:ea typeface="Source Sans Pro" pitchFamily="34" charset="-122"/>
                <a:cs typeface="Times New Roman" panose="02020603050405020304" pitchFamily="18" charset="0"/>
              </a:rPr>
              <a:t> Best single classifier: LR (92.61% accuracy on Eye's dataset) Best ensemble: RF (balanced accuracy for depression/non-depression classes)</a:t>
            </a:r>
            <a:endParaRPr lang="en-US"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863798" y="1851541"/>
            <a:ext cx="7783711" cy="701278"/>
          </a:xfrm>
          <a:prstGeom prst="rect">
            <a:avLst/>
          </a:prstGeom>
          <a:noFill/>
          <a:ln/>
        </p:spPr>
        <p:txBody>
          <a:bodyPr wrap="none" lIns="0" tIns="0" rIns="0" bIns="0" rtlCol="0" anchor="t"/>
          <a:lstStyle/>
          <a:p>
            <a:pPr marL="0" indent="0">
              <a:lnSpc>
                <a:spcPts val="5500"/>
              </a:lnSpc>
              <a:buNone/>
            </a:pPr>
            <a:r>
              <a:rPr lang="en-US" sz="4400" b="1" kern="0" spc="-44" dirty="0">
                <a:solidFill>
                  <a:srgbClr val="000000"/>
                </a:solidFill>
                <a:latin typeface="Times New Roman" panose="02020603050405020304" pitchFamily="18" charset="0"/>
                <a:ea typeface="Montserrat Bold" pitchFamily="34" charset="-122"/>
                <a:cs typeface="Times New Roman" panose="02020603050405020304" pitchFamily="18" charset="0"/>
              </a:rPr>
              <a:t>Literature Review - Paper 3</a:t>
            </a:r>
            <a:endParaRPr lang="en-US" sz="4400" dirty="0">
              <a:latin typeface="Times New Roman" panose="02020603050405020304" pitchFamily="18" charset="0"/>
              <a:cs typeface="Times New Roman" panose="02020603050405020304" pitchFamily="18" charset="0"/>
            </a:endParaRPr>
          </a:p>
        </p:txBody>
      </p:sp>
      <p:sp>
        <p:nvSpPr>
          <p:cNvPr id="3" name="Text 1"/>
          <p:cNvSpPr/>
          <p:nvPr/>
        </p:nvSpPr>
        <p:spPr>
          <a:xfrm>
            <a:off x="863798" y="3046452"/>
            <a:ext cx="12902803" cy="740331"/>
          </a:xfrm>
          <a:prstGeom prst="rect">
            <a:avLst/>
          </a:prstGeom>
          <a:noFill/>
          <a:ln/>
        </p:spPr>
        <p:txBody>
          <a:bodyPr wrap="square" lIns="0" tIns="0" rIns="0" bIns="0" rtlCol="0" anchor="t"/>
          <a:lstStyle/>
          <a:p>
            <a:pPr marL="0" indent="0">
              <a:lnSpc>
                <a:spcPts val="2900"/>
              </a:lnSpc>
              <a:buNone/>
            </a:pPr>
            <a:r>
              <a:rPr lang="en-US" sz="2400" b="1" dirty="0">
                <a:solidFill>
                  <a:srgbClr val="3D3838"/>
                </a:solidFill>
                <a:latin typeface="Times New Roman" panose="02020603050405020304" pitchFamily="18" charset="0"/>
                <a:ea typeface="Source Sans Pro" pitchFamily="34" charset="-122"/>
                <a:cs typeface="Times New Roman" panose="02020603050405020304" pitchFamily="18" charset="0"/>
              </a:rPr>
              <a:t>Title:</a:t>
            </a:r>
            <a:r>
              <a:rPr lang="en-US" sz="2400" dirty="0">
                <a:solidFill>
                  <a:srgbClr val="3D3838"/>
                </a:solidFill>
                <a:latin typeface="Times New Roman" panose="02020603050405020304" pitchFamily="18" charset="0"/>
                <a:ea typeface="Source Sans Pro" pitchFamily="34" charset="-122"/>
                <a:cs typeface="Times New Roman" panose="02020603050405020304" pitchFamily="18" charset="0"/>
              </a:rPr>
              <a:t> Depression detection from social network data using machine learning techniques
</a:t>
            </a:r>
            <a:r>
              <a:rPr lang="en-US" sz="2400" b="1" dirty="0">
                <a:solidFill>
                  <a:srgbClr val="3D3838"/>
                </a:solidFill>
                <a:latin typeface="Times New Roman" panose="02020603050405020304" pitchFamily="18" charset="0"/>
                <a:ea typeface="Source Sans Pro" pitchFamily="34" charset="-122"/>
                <a:cs typeface="Times New Roman" panose="02020603050405020304" pitchFamily="18" charset="0"/>
              </a:rPr>
              <a:t>Authors:</a:t>
            </a:r>
            <a:r>
              <a:rPr lang="en-US" sz="2400" dirty="0">
                <a:solidFill>
                  <a:srgbClr val="3D3838"/>
                </a:solidFill>
                <a:latin typeface="Times New Roman" panose="02020603050405020304" pitchFamily="18" charset="0"/>
                <a:ea typeface="Source Sans Pro" pitchFamily="34" charset="-122"/>
                <a:cs typeface="Times New Roman" panose="02020603050405020304" pitchFamily="18" charset="0"/>
              </a:rPr>
              <a:t> Islam MR, Kabir MA, Ahmed A, Kamal AR, Wang H, Ulhaq A.</a:t>
            </a:r>
            <a:endParaRPr lang="en-US" sz="2400" dirty="0">
              <a:latin typeface="Times New Roman" panose="02020603050405020304" pitchFamily="18" charset="0"/>
              <a:cs typeface="Times New Roman" panose="02020603050405020304" pitchFamily="18" charset="0"/>
            </a:endParaRPr>
          </a:p>
        </p:txBody>
      </p:sp>
      <p:sp>
        <p:nvSpPr>
          <p:cNvPr id="4" name="Text 2"/>
          <p:cNvSpPr/>
          <p:nvPr/>
        </p:nvSpPr>
        <p:spPr>
          <a:xfrm>
            <a:off x="863798" y="4064437"/>
            <a:ext cx="12902803" cy="370165"/>
          </a:xfrm>
          <a:prstGeom prst="rect">
            <a:avLst/>
          </a:prstGeom>
          <a:noFill/>
          <a:ln/>
        </p:spPr>
        <p:txBody>
          <a:bodyPr wrap="none" lIns="0" tIns="0" rIns="0" bIns="0" rtlCol="0" anchor="t"/>
          <a:lstStyle/>
          <a:p>
            <a:pPr marL="0" indent="0">
              <a:lnSpc>
                <a:spcPts val="2900"/>
              </a:lnSpc>
              <a:buNone/>
            </a:pPr>
            <a:r>
              <a:rPr lang="en-US" sz="2400" b="1" dirty="0">
                <a:solidFill>
                  <a:srgbClr val="3D3838"/>
                </a:solidFill>
                <a:latin typeface="Times New Roman" panose="02020603050405020304" pitchFamily="18" charset="0"/>
                <a:ea typeface="Source Sans Pro" pitchFamily="34" charset="-122"/>
                <a:cs typeface="Times New Roman" panose="02020603050405020304" pitchFamily="18" charset="0"/>
              </a:rPr>
              <a:t>Data Set:</a:t>
            </a:r>
            <a:r>
              <a:rPr lang="en-US" sz="2400" dirty="0">
                <a:solidFill>
                  <a:srgbClr val="3D3838"/>
                </a:solidFill>
                <a:latin typeface="Times New Roman" panose="02020603050405020304" pitchFamily="18" charset="0"/>
                <a:ea typeface="Source Sans Pro" pitchFamily="34" charset="-122"/>
                <a:cs typeface="Times New Roman" panose="02020603050405020304" pitchFamily="18" charset="0"/>
              </a:rPr>
              <a:t> Publicly available Facebook data (from bipolar, depression, and anxiety Facebook pages)</a:t>
            </a:r>
            <a:endParaRPr lang="en-US" sz="2400" dirty="0">
              <a:latin typeface="Times New Roman" panose="02020603050405020304" pitchFamily="18" charset="0"/>
              <a:cs typeface="Times New Roman" panose="02020603050405020304" pitchFamily="18" charset="0"/>
            </a:endParaRPr>
          </a:p>
        </p:txBody>
      </p:sp>
      <p:sp>
        <p:nvSpPr>
          <p:cNvPr id="5" name="Text 3"/>
          <p:cNvSpPr/>
          <p:nvPr/>
        </p:nvSpPr>
        <p:spPr>
          <a:xfrm>
            <a:off x="863798" y="4712256"/>
            <a:ext cx="12902803" cy="370165"/>
          </a:xfrm>
          <a:prstGeom prst="rect">
            <a:avLst/>
          </a:prstGeom>
          <a:noFill/>
          <a:ln/>
        </p:spPr>
        <p:txBody>
          <a:bodyPr wrap="none" lIns="0" tIns="0" rIns="0" bIns="0" rtlCol="0" anchor="t"/>
          <a:lstStyle/>
          <a:p>
            <a:pPr marL="0" indent="0">
              <a:lnSpc>
                <a:spcPts val="2900"/>
              </a:lnSpc>
              <a:buNone/>
            </a:pPr>
            <a:r>
              <a:rPr lang="en-US" sz="2400" b="1" dirty="0">
                <a:solidFill>
                  <a:srgbClr val="3D3838"/>
                </a:solidFill>
                <a:latin typeface="Times New Roman" panose="02020603050405020304" pitchFamily="18" charset="0"/>
                <a:ea typeface="Source Sans Pro" pitchFamily="34" charset="-122"/>
                <a:cs typeface="Times New Roman" panose="02020603050405020304" pitchFamily="18" charset="0"/>
              </a:rPr>
              <a:t>Feature Extraction:</a:t>
            </a:r>
            <a:r>
              <a:rPr lang="en-US" sz="2400" dirty="0">
                <a:solidFill>
                  <a:srgbClr val="3D3838"/>
                </a:solidFill>
                <a:latin typeface="Times New Roman" panose="02020603050405020304" pitchFamily="18" charset="0"/>
                <a:ea typeface="Source Sans Pro" pitchFamily="34" charset="-122"/>
                <a:cs typeface="Times New Roman" panose="02020603050405020304" pitchFamily="18" charset="0"/>
              </a:rPr>
              <a:t> LIWC for capturing psychological attributes.</a:t>
            </a:r>
            <a:endParaRPr lang="en-US" sz="2400" dirty="0">
              <a:latin typeface="Times New Roman" panose="02020603050405020304" pitchFamily="18" charset="0"/>
              <a:cs typeface="Times New Roman" panose="02020603050405020304" pitchFamily="18" charset="0"/>
            </a:endParaRPr>
          </a:p>
        </p:txBody>
      </p:sp>
      <p:sp>
        <p:nvSpPr>
          <p:cNvPr id="6" name="Text 4"/>
          <p:cNvSpPr/>
          <p:nvPr/>
        </p:nvSpPr>
        <p:spPr>
          <a:xfrm>
            <a:off x="863798" y="5360075"/>
            <a:ext cx="12902803" cy="370165"/>
          </a:xfrm>
          <a:prstGeom prst="rect">
            <a:avLst/>
          </a:prstGeom>
          <a:noFill/>
          <a:ln/>
        </p:spPr>
        <p:txBody>
          <a:bodyPr wrap="none" lIns="0" tIns="0" rIns="0" bIns="0" rtlCol="0" anchor="t"/>
          <a:lstStyle/>
          <a:p>
            <a:pPr marL="0" indent="0">
              <a:lnSpc>
                <a:spcPts val="2900"/>
              </a:lnSpc>
              <a:buNone/>
            </a:pPr>
            <a:r>
              <a:rPr lang="en-US" sz="2400" b="1" dirty="0">
                <a:solidFill>
                  <a:srgbClr val="3D3838"/>
                </a:solidFill>
                <a:latin typeface="Times New Roman" panose="02020603050405020304" pitchFamily="18" charset="0"/>
                <a:ea typeface="Source Sans Pro" pitchFamily="34" charset="-122"/>
                <a:cs typeface="Times New Roman" panose="02020603050405020304" pitchFamily="18" charset="0"/>
              </a:rPr>
              <a:t>Classifiers:</a:t>
            </a:r>
            <a:r>
              <a:rPr lang="en-US" sz="2400" dirty="0">
                <a:solidFill>
                  <a:srgbClr val="3D3838"/>
                </a:solidFill>
                <a:latin typeface="Times New Roman" panose="02020603050405020304" pitchFamily="18" charset="0"/>
                <a:ea typeface="Source Sans Pro" pitchFamily="34" charset="-122"/>
                <a:cs typeface="Times New Roman" panose="02020603050405020304" pitchFamily="18" charset="0"/>
              </a:rPr>
              <a:t> Decision Tree, K-NN, Support Vector Machine, Ensemble Methods</a:t>
            </a:r>
            <a:endParaRPr lang="en-US" sz="2400" dirty="0">
              <a:latin typeface="Times New Roman" panose="02020603050405020304" pitchFamily="18" charset="0"/>
              <a:cs typeface="Times New Roman" panose="02020603050405020304" pitchFamily="18" charset="0"/>
            </a:endParaRPr>
          </a:p>
        </p:txBody>
      </p:sp>
      <p:sp>
        <p:nvSpPr>
          <p:cNvPr id="7" name="Text 5"/>
          <p:cNvSpPr/>
          <p:nvPr/>
        </p:nvSpPr>
        <p:spPr>
          <a:xfrm>
            <a:off x="863798" y="6007894"/>
            <a:ext cx="12902803" cy="370165"/>
          </a:xfrm>
          <a:prstGeom prst="rect">
            <a:avLst/>
          </a:prstGeom>
          <a:noFill/>
          <a:ln/>
        </p:spPr>
        <p:txBody>
          <a:bodyPr wrap="none" lIns="0" tIns="0" rIns="0" bIns="0" rtlCol="0" anchor="t"/>
          <a:lstStyle/>
          <a:p>
            <a:pPr marL="0" indent="0">
              <a:lnSpc>
                <a:spcPts val="2900"/>
              </a:lnSpc>
              <a:buNone/>
            </a:pPr>
            <a:r>
              <a:rPr lang="en-US" sz="2400" b="1" dirty="0">
                <a:solidFill>
                  <a:srgbClr val="3D3838"/>
                </a:solidFill>
                <a:latin typeface="Times New Roman" panose="02020603050405020304" pitchFamily="18" charset="0"/>
                <a:ea typeface="Source Sans Pro" pitchFamily="34" charset="-122"/>
                <a:cs typeface="Times New Roman" panose="02020603050405020304" pitchFamily="18" charset="0"/>
              </a:rPr>
              <a:t>Result:</a:t>
            </a:r>
            <a:r>
              <a:rPr lang="en-US" sz="2400" dirty="0">
                <a:solidFill>
                  <a:srgbClr val="3D3838"/>
                </a:solidFill>
                <a:latin typeface="Times New Roman" panose="02020603050405020304" pitchFamily="18" charset="0"/>
                <a:ea typeface="Source Sans Pro" pitchFamily="34" charset="-122"/>
                <a:cs typeface="Times New Roman" panose="02020603050405020304" pitchFamily="18" charset="0"/>
              </a:rPr>
              <a:t> Accuracy ranged between 60-80% with the Decision Tree classifier performing best</a:t>
            </a:r>
            <a:endParaRPr lang="en-US" sz="24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56285" y="604361"/>
            <a:ext cx="7204591" cy="613886"/>
          </a:xfrm>
          <a:prstGeom prst="rect">
            <a:avLst/>
          </a:prstGeom>
          <a:noFill/>
          <a:ln/>
        </p:spPr>
        <p:txBody>
          <a:bodyPr wrap="none" lIns="0" tIns="0" rIns="0" bIns="0" rtlCol="0" anchor="t"/>
          <a:lstStyle/>
          <a:p>
            <a:pPr marL="0" indent="0">
              <a:lnSpc>
                <a:spcPts val="4800"/>
              </a:lnSpc>
              <a:buNone/>
            </a:pPr>
            <a:r>
              <a:rPr lang="en-US" sz="3850" b="1" kern="0" spc="-39" dirty="0">
                <a:solidFill>
                  <a:srgbClr val="000000"/>
                </a:solidFill>
                <a:latin typeface="Times New Roman" panose="02020603050405020304" pitchFamily="18" charset="0"/>
                <a:ea typeface="Montserrat Bold" pitchFamily="34" charset="-122"/>
                <a:cs typeface="Times New Roman" panose="02020603050405020304" pitchFamily="18" charset="0"/>
              </a:rPr>
              <a:t>Summary Table of Literature</a:t>
            </a:r>
            <a:endParaRPr lang="en-US" sz="3850" dirty="0">
              <a:latin typeface="Times New Roman" panose="02020603050405020304" pitchFamily="18" charset="0"/>
              <a:cs typeface="Times New Roman" panose="02020603050405020304" pitchFamily="18" charset="0"/>
            </a:endParaRPr>
          </a:p>
        </p:txBody>
      </p:sp>
      <p:sp>
        <p:nvSpPr>
          <p:cNvPr id="3" name="Shape 1"/>
          <p:cNvSpPr/>
          <p:nvPr/>
        </p:nvSpPr>
        <p:spPr>
          <a:xfrm>
            <a:off x="756285" y="1650444"/>
            <a:ext cx="13117830" cy="5974794"/>
          </a:xfrm>
          <a:prstGeom prst="roundRect">
            <a:avLst>
              <a:gd name="adj" fmla="val 543"/>
            </a:avLst>
          </a:prstGeom>
          <a:noFill/>
          <a:ln w="7620">
            <a:solidFill>
              <a:srgbClr val="000000">
                <a:alpha val="8000"/>
              </a:srgbClr>
            </a:solidFill>
            <a:prstDash val="solid"/>
          </a:ln>
        </p:spPr>
      </p:sp>
      <p:sp>
        <p:nvSpPr>
          <p:cNvPr id="4" name="Shape 2"/>
          <p:cNvSpPr/>
          <p:nvPr/>
        </p:nvSpPr>
        <p:spPr>
          <a:xfrm>
            <a:off x="763905" y="1658064"/>
            <a:ext cx="13102590" cy="598646"/>
          </a:xfrm>
          <a:prstGeom prst="rect">
            <a:avLst/>
          </a:prstGeom>
          <a:solidFill>
            <a:srgbClr val="FFFFFF">
              <a:alpha val="4000"/>
            </a:srgbClr>
          </a:solidFill>
          <a:ln/>
        </p:spPr>
      </p:sp>
      <p:sp>
        <p:nvSpPr>
          <p:cNvPr id="5" name="Text 3"/>
          <p:cNvSpPr/>
          <p:nvPr/>
        </p:nvSpPr>
        <p:spPr>
          <a:xfrm>
            <a:off x="980003" y="1795343"/>
            <a:ext cx="2839641" cy="324088"/>
          </a:xfrm>
          <a:prstGeom prst="rect">
            <a:avLst/>
          </a:prstGeom>
          <a:noFill/>
          <a:ln/>
        </p:spPr>
        <p:txBody>
          <a:bodyPr wrap="none" lIns="0" tIns="0" rIns="0" bIns="0" rtlCol="0" anchor="t"/>
          <a:lstStyle/>
          <a:p>
            <a:pPr marL="0" indent="0">
              <a:lnSpc>
                <a:spcPts val="2550"/>
              </a:lnSpc>
              <a:buNone/>
            </a:pPr>
            <a:r>
              <a:rPr lang="en-US" sz="1700" dirty="0">
                <a:solidFill>
                  <a:srgbClr val="3D3838"/>
                </a:solidFill>
                <a:latin typeface="Times New Roman" panose="02020603050405020304" pitchFamily="18" charset="0"/>
                <a:ea typeface="Source Sans Pro" pitchFamily="34" charset="-122"/>
                <a:cs typeface="Times New Roman" panose="02020603050405020304" pitchFamily="18" charset="0"/>
              </a:rPr>
              <a:t>Title</a:t>
            </a:r>
            <a:endParaRPr lang="en-US" sz="1700" dirty="0">
              <a:latin typeface="Times New Roman" panose="02020603050405020304" pitchFamily="18" charset="0"/>
              <a:cs typeface="Times New Roman" panose="02020603050405020304" pitchFamily="18" charset="0"/>
            </a:endParaRPr>
          </a:p>
        </p:txBody>
      </p:sp>
      <p:sp>
        <p:nvSpPr>
          <p:cNvPr id="6" name="Text 4"/>
          <p:cNvSpPr/>
          <p:nvPr/>
        </p:nvSpPr>
        <p:spPr>
          <a:xfrm>
            <a:off x="4259461" y="1795343"/>
            <a:ext cx="2835831" cy="324088"/>
          </a:xfrm>
          <a:prstGeom prst="rect">
            <a:avLst/>
          </a:prstGeom>
          <a:noFill/>
          <a:ln/>
        </p:spPr>
        <p:txBody>
          <a:bodyPr wrap="none" lIns="0" tIns="0" rIns="0" bIns="0" rtlCol="0" anchor="t"/>
          <a:lstStyle/>
          <a:p>
            <a:pPr marL="0" indent="0">
              <a:lnSpc>
                <a:spcPts val="2550"/>
              </a:lnSpc>
              <a:buNone/>
            </a:pPr>
            <a:r>
              <a:rPr lang="en-US" sz="1700" dirty="0">
                <a:solidFill>
                  <a:srgbClr val="3D3838"/>
                </a:solidFill>
                <a:latin typeface="Times New Roman" panose="02020603050405020304" pitchFamily="18" charset="0"/>
                <a:ea typeface="Source Sans Pro" pitchFamily="34" charset="-122"/>
                <a:cs typeface="Times New Roman" panose="02020603050405020304" pitchFamily="18" charset="0"/>
              </a:rPr>
              <a:t>Year</a:t>
            </a:r>
            <a:endParaRPr lang="en-US" sz="1700" dirty="0">
              <a:latin typeface="Times New Roman" panose="02020603050405020304" pitchFamily="18" charset="0"/>
              <a:cs typeface="Times New Roman" panose="02020603050405020304" pitchFamily="18" charset="0"/>
            </a:endParaRPr>
          </a:p>
        </p:txBody>
      </p:sp>
      <p:sp>
        <p:nvSpPr>
          <p:cNvPr id="7" name="Text 5"/>
          <p:cNvSpPr/>
          <p:nvPr/>
        </p:nvSpPr>
        <p:spPr>
          <a:xfrm>
            <a:off x="7535108" y="1795343"/>
            <a:ext cx="2835831" cy="324088"/>
          </a:xfrm>
          <a:prstGeom prst="rect">
            <a:avLst/>
          </a:prstGeom>
          <a:noFill/>
          <a:ln/>
        </p:spPr>
        <p:txBody>
          <a:bodyPr wrap="none" lIns="0" tIns="0" rIns="0" bIns="0" rtlCol="0" anchor="t"/>
          <a:lstStyle/>
          <a:p>
            <a:pPr marL="0" indent="0">
              <a:lnSpc>
                <a:spcPts val="2550"/>
              </a:lnSpc>
              <a:buNone/>
            </a:pPr>
            <a:r>
              <a:rPr lang="en-US" sz="1700" dirty="0">
                <a:solidFill>
                  <a:srgbClr val="3D3838"/>
                </a:solidFill>
                <a:latin typeface="Times New Roman" panose="02020603050405020304" pitchFamily="18" charset="0"/>
                <a:ea typeface="Source Sans Pro" pitchFamily="34" charset="-122"/>
                <a:cs typeface="Times New Roman" panose="02020603050405020304" pitchFamily="18" charset="0"/>
              </a:rPr>
              <a:t>Journal Name/Publisher</a:t>
            </a:r>
            <a:endParaRPr lang="en-US" sz="1700" dirty="0">
              <a:latin typeface="Times New Roman" panose="02020603050405020304" pitchFamily="18" charset="0"/>
              <a:cs typeface="Times New Roman" panose="02020603050405020304" pitchFamily="18" charset="0"/>
            </a:endParaRPr>
          </a:p>
        </p:txBody>
      </p:sp>
      <p:sp>
        <p:nvSpPr>
          <p:cNvPr id="8" name="Text 6"/>
          <p:cNvSpPr/>
          <p:nvPr/>
        </p:nvSpPr>
        <p:spPr>
          <a:xfrm>
            <a:off x="10810756" y="1795343"/>
            <a:ext cx="2839641" cy="324088"/>
          </a:xfrm>
          <a:prstGeom prst="rect">
            <a:avLst/>
          </a:prstGeom>
          <a:noFill/>
          <a:ln/>
        </p:spPr>
        <p:txBody>
          <a:bodyPr wrap="none" lIns="0" tIns="0" rIns="0" bIns="0" rtlCol="0" anchor="t"/>
          <a:lstStyle/>
          <a:p>
            <a:pPr marL="0" indent="0">
              <a:lnSpc>
                <a:spcPts val="2550"/>
              </a:lnSpc>
              <a:buNone/>
            </a:pPr>
            <a:r>
              <a:rPr lang="en-US" sz="1700" dirty="0">
                <a:solidFill>
                  <a:srgbClr val="3D3838"/>
                </a:solidFill>
                <a:latin typeface="Times New Roman" panose="02020603050405020304" pitchFamily="18" charset="0"/>
                <a:ea typeface="Source Sans Pro" pitchFamily="34" charset="-122"/>
                <a:cs typeface="Times New Roman" panose="02020603050405020304" pitchFamily="18" charset="0"/>
              </a:rPr>
              <a:t>Summary</a:t>
            </a:r>
            <a:endParaRPr lang="en-US" sz="1700" dirty="0">
              <a:latin typeface="Times New Roman" panose="02020603050405020304" pitchFamily="18" charset="0"/>
              <a:cs typeface="Times New Roman" panose="02020603050405020304" pitchFamily="18" charset="0"/>
            </a:endParaRPr>
          </a:p>
        </p:txBody>
      </p:sp>
      <p:sp>
        <p:nvSpPr>
          <p:cNvPr id="9" name="Shape 7"/>
          <p:cNvSpPr/>
          <p:nvPr/>
        </p:nvSpPr>
        <p:spPr>
          <a:xfrm>
            <a:off x="763905" y="2256711"/>
            <a:ext cx="13102590" cy="1246823"/>
          </a:xfrm>
          <a:prstGeom prst="rect">
            <a:avLst/>
          </a:prstGeom>
          <a:solidFill>
            <a:srgbClr val="000000">
              <a:alpha val="4000"/>
            </a:srgbClr>
          </a:solidFill>
          <a:ln/>
        </p:spPr>
      </p:sp>
      <p:sp>
        <p:nvSpPr>
          <p:cNvPr id="10" name="Text 8"/>
          <p:cNvSpPr/>
          <p:nvPr/>
        </p:nvSpPr>
        <p:spPr>
          <a:xfrm>
            <a:off x="980003" y="2393990"/>
            <a:ext cx="2839641" cy="972264"/>
          </a:xfrm>
          <a:prstGeom prst="rect">
            <a:avLst/>
          </a:prstGeom>
          <a:noFill/>
          <a:ln/>
        </p:spPr>
        <p:txBody>
          <a:bodyPr wrap="square" lIns="0" tIns="0" rIns="0" bIns="0" rtlCol="0" anchor="t"/>
          <a:lstStyle/>
          <a:p>
            <a:pPr marL="0" indent="0">
              <a:lnSpc>
                <a:spcPts val="2550"/>
              </a:lnSpc>
              <a:buNone/>
            </a:pPr>
            <a:r>
              <a:rPr lang="en-US" sz="1700" dirty="0">
                <a:solidFill>
                  <a:srgbClr val="3D3838"/>
                </a:solidFill>
                <a:latin typeface="Times New Roman" panose="02020603050405020304" pitchFamily="18" charset="0"/>
                <a:ea typeface="Source Sans Pro" pitchFamily="34" charset="-122"/>
                <a:cs typeface="Times New Roman" panose="02020603050405020304" pitchFamily="18" charset="0"/>
              </a:rPr>
              <a:t>Detection of Depression-Related Posts in Reddit Social Media Forum</a:t>
            </a:r>
            <a:endParaRPr lang="en-US" sz="1700" dirty="0">
              <a:latin typeface="Times New Roman" panose="02020603050405020304" pitchFamily="18" charset="0"/>
              <a:cs typeface="Times New Roman" panose="02020603050405020304" pitchFamily="18" charset="0"/>
            </a:endParaRPr>
          </a:p>
        </p:txBody>
      </p:sp>
      <p:sp>
        <p:nvSpPr>
          <p:cNvPr id="11" name="Text 9"/>
          <p:cNvSpPr/>
          <p:nvPr/>
        </p:nvSpPr>
        <p:spPr>
          <a:xfrm>
            <a:off x="4259461" y="2393990"/>
            <a:ext cx="2835831" cy="324088"/>
          </a:xfrm>
          <a:prstGeom prst="rect">
            <a:avLst/>
          </a:prstGeom>
          <a:noFill/>
          <a:ln/>
        </p:spPr>
        <p:txBody>
          <a:bodyPr wrap="none" lIns="0" tIns="0" rIns="0" bIns="0" rtlCol="0" anchor="t"/>
          <a:lstStyle/>
          <a:p>
            <a:pPr marL="0" indent="0">
              <a:lnSpc>
                <a:spcPts val="2550"/>
              </a:lnSpc>
              <a:buNone/>
            </a:pPr>
            <a:r>
              <a:rPr lang="en-US" sz="1700" dirty="0">
                <a:solidFill>
                  <a:srgbClr val="3D3838"/>
                </a:solidFill>
                <a:latin typeface="Times New Roman" panose="02020603050405020304" pitchFamily="18" charset="0"/>
                <a:ea typeface="Source Sans Pro" pitchFamily="34" charset="-122"/>
                <a:cs typeface="Times New Roman" panose="02020603050405020304" pitchFamily="18" charset="0"/>
              </a:rPr>
              <a:t>2019</a:t>
            </a:r>
            <a:endParaRPr lang="en-US" sz="1700" dirty="0">
              <a:latin typeface="Times New Roman" panose="02020603050405020304" pitchFamily="18" charset="0"/>
              <a:cs typeface="Times New Roman" panose="02020603050405020304" pitchFamily="18" charset="0"/>
            </a:endParaRPr>
          </a:p>
        </p:txBody>
      </p:sp>
      <p:sp>
        <p:nvSpPr>
          <p:cNvPr id="12" name="Text 10"/>
          <p:cNvSpPr/>
          <p:nvPr/>
        </p:nvSpPr>
        <p:spPr>
          <a:xfrm>
            <a:off x="7535108" y="2393990"/>
            <a:ext cx="2835831" cy="324088"/>
          </a:xfrm>
          <a:prstGeom prst="rect">
            <a:avLst/>
          </a:prstGeom>
          <a:noFill/>
          <a:ln/>
        </p:spPr>
        <p:txBody>
          <a:bodyPr wrap="none" lIns="0" tIns="0" rIns="0" bIns="0" rtlCol="0" anchor="t"/>
          <a:lstStyle/>
          <a:p>
            <a:pPr marL="0" indent="0">
              <a:lnSpc>
                <a:spcPts val="2550"/>
              </a:lnSpc>
              <a:buNone/>
            </a:pPr>
            <a:r>
              <a:rPr lang="en-US" sz="1700" dirty="0">
                <a:solidFill>
                  <a:srgbClr val="3D3838"/>
                </a:solidFill>
                <a:latin typeface="Times New Roman" panose="02020603050405020304" pitchFamily="18" charset="0"/>
                <a:ea typeface="Source Sans Pro" pitchFamily="34" charset="-122"/>
                <a:cs typeface="Times New Roman" panose="02020603050405020304" pitchFamily="18" charset="0"/>
              </a:rPr>
              <a:t>Ieee Access</a:t>
            </a:r>
            <a:endParaRPr lang="en-US" sz="1700" dirty="0">
              <a:latin typeface="Times New Roman" panose="02020603050405020304" pitchFamily="18" charset="0"/>
              <a:cs typeface="Times New Roman" panose="02020603050405020304" pitchFamily="18" charset="0"/>
            </a:endParaRPr>
          </a:p>
        </p:txBody>
      </p:sp>
      <p:sp>
        <p:nvSpPr>
          <p:cNvPr id="13" name="Text 11"/>
          <p:cNvSpPr/>
          <p:nvPr/>
        </p:nvSpPr>
        <p:spPr>
          <a:xfrm>
            <a:off x="10810756" y="2393990"/>
            <a:ext cx="2839641" cy="972264"/>
          </a:xfrm>
          <a:prstGeom prst="rect">
            <a:avLst/>
          </a:prstGeom>
          <a:noFill/>
          <a:ln/>
        </p:spPr>
        <p:txBody>
          <a:bodyPr wrap="square" lIns="0" tIns="0" rIns="0" bIns="0" rtlCol="0" anchor="t"/>
          <a:lstStyle/>
          <a:p>
            <a:pPr marL="0" indent="0">
              <a:lnSpc>
                <a:spcPts val="2550"/>
              </a:lnSpc>
              <a:buNone/>
            </a:pPr>
            <a:r>
              <a:rPr lang="en-US" sz="1700" dirty="0">
                <a:solidFill>
                  <a:srgbClr val="3D3838"/>
                </a:solidFill>
                <a:latin typeface="Times New Roman" panose="02020603050405020304" pitchFamily="18" charset="0"/>
                <a:ea typeface="Source Sans Pro" pitchFamily="34" charset="-122"/>
                <a:cs typeface="Times New Roman" panose="02020603050405020304" pitchFamily="18" charset="0"/>
              </a:rPr>
              <a:t>LIWC,LDA,N-gram for feature extraction
MLP-91%</a:t>
            </a:r>
            <a:endParaRPr lang="en-US" sz="1700" dirty="0">
              <a:latin typeface="Times New Roman" panose="02020603050405020304" pitchFamily="18" charset="0"/>
              <a:cs typeface="Times New Roman" panose="02020603050405020304" pitchFamily="18" charset="0"/>
            </a:endParaRPr>
          </a:p>
        </p:txBody>
      </p:sp>
      <p:sp>
        <p:nvSpPr>
          <p:cNvPr id="14" name="Shape 12"/>
          <p:cNvSpPr/>
          <p:nvPr/>
        </p:nvSpPr>
        <p:spPr>
          <a:xfrm>
            <a:off x="763905" y="3503533"/>
            <a:ext cx="13102590" cy="1894999"/>
          </a:xfrm>
          <a:prstGeom prst="rect">
            <a:avLst/>
          </a:prstGeom>
          <a:solidFill>
            <a:srgbClr val="FFFFFF">
              <a:alpha val="4000"/>
            </a:srgbClr>
          </a:solidFill>
          <a:ln/>
        </p:spPr>
      </p:sp>
      <p:sp>
        <p:nvSpPr>
          <p:cNvPr id="15" name="Text 13"/>
          <p:cNvSpPr/>
          <p:nvPr/>
        </p:nvSpPr>
        <p:spPr>
          <a:xfrm>
            <a:off x="980003" y="3640812"/>
            <a:ext cx="2839641" cy="1620441"/>
          </a:xfrm>
          <a:prstGeom prst="rect">
            <a:avLst/>
          </a:prstGeom>
          <a:noFill/>
          <a:ln/>
        </p:spPr>
        <p:txBody>
          <a:bodyPr wrap="square" lIns="0" tIns="0" rIns="0" bIns="0" rtlCol="0" anchor="t"/>
          <a:lstStyle/>
          <a:p>
            <a:pPr marL="0" indent="0">
              <a:lnSpc>
                <a:spcPts val="2550"/>
              </a:lnSpc>
              <a:buNone/>
            </a:pPr>
            <a:r>
              <a:rPr lang="en-US" sz="1700" dirty="0">
                <a:solidFill>
                  <a:srgbClr val="3D3838"/>
                </a:solidFill>
                <a:latin typeface="Times New Roman" panose="02020603050405020304" pitchFamily="18" charset="0"/>
                <a:ea typeface="Source Sans Pro" pitchFamily="34" charset="-122"/>
                <a:cs typeface="Times New Roman" panose="02020603050405020304" pitchFamily="18" charset="0"/>
              </a:rPr>
              <a:t>A textual-based featuring approach for depression detection using machine learning classifiers and social media texts</a:t>
            </a:r>
            <a:endParaRPr lang="en-US" sz="1700" dirty="0">
              <a:latin typeface="Times New Roman" panose="02020603050405020304" pitchFamily="18" charset="0"/>
              <a:cs typeface="Times New Roman" panose="02020603050405020304" pitchFamily="18" charset="0"/>
            </a:endParaRPr>
          </a:p>
        </p:txBody>
      </p:sp>
      <p:sp>
        <p:nvSpPr>
          <p:cNvPr id="16" name="Text 14"/>
          <p:cNvSpPr/>
          <p:nvPr/>
        </p:nvSpPr>
        <p:spPr>
          <a:xfrm>
            <a:off x="4259461" y="3640812"/>
            <a:ext cx="2835831" cy="324088"/>
          </a:xfrm>
          <a:prstGeom prst="rect">
            <a:avLst/>
          </a:prstGeom>
          <a:noFill/>
          <a:ln/>
        </p:spPr>
        <p:txBody>
          <a:bodyPr wrap="none" lIns="0" tIns="0" rIns="0" bIns="0" rtlCol="0" anchor="t"/>
          <a:lstStyle/>
          <a:p>
            <a:pPr marL="0" indent="0">
              <a:lnSpc>
                <a:spcPts val="2550"/>
              </a:lnSpc>
              <a:buNone/>
            </a:pPr>
            <a:r>
              <a:rPr lang="en-US" sz="1700" dirty="0">
                <a:solidFill>
                  <a:srgbClr val="3D3838"/>
                </a:solidFill>
                <a:latin typeface="Times New Roman" panose="02020603050405020304" pitchFamily="18" charset="0"/>
                <a:ea typeface="Source Sans Pro" pitchFamily="34" charset="-122"/>
                <a:cs typeface="Times New Roman" panose="02020603050405020304" pitchFamily="18" charset="0"/>
              </a:rPr>
              <a:t>2021</a:t>
            </a:r>
            <a:endParaRPr lang="en-US" sz="1700" dirty="0">
              <a:latin typeface="Times New Roman" panose="02020603050405020304" pitchFamily="18" charset="0"/>
              <a:cs typeface="Times New Roman" panose="02020603050405020304" pitchFamily="18" charset="0"/>
            </a:endParaRPr>
          </a:p>
        </p:txBody>
      </p:sp>
      <p:sp>
        <p:nvSpPr>
          <p:cNvPr id="17" name="Text 15"/>
          <p:cNvSpPr/>
          <p:nvPr/>
        </p:nvSpPr>
        <p:spPr>
          <a:xfrm>
            <a:off x="7535108" y="3640812"/>
            <a:ext cx="2835831" cy="648176"/>
          </a:xfrm>
          <a:prstGeom prst="rect">
            <a:avLst/>
          </a:prstGeom>
          <a:noFill/>
          <a:ln/>
        </p:spPr>
        <p:txBody>
          <a:bodyPr wrap="square" lIns="0" tIns="0" rIns="0" bIns="0" rtlCol="0" anchor="t"/>
          <a:lstStyle/>
          <a:p>
            <a:pPr marL="0" indent="0">
              <a:lnSpc>
                <a:spcPts val="2550"/>
              </a:lnSpc>
              <a:buNone/>
            </a:pPr>
            <a:r>
              <a:rPr lang="en-US" sz="1700" dirty="0">
                <a:solidFill>
                  <a:srgbClr val="3D3838"/>
                </a:solidFill>
                <a:latin typeface="Times New Roman" panose="02020603050405020304" pitchFamily="18" charset="0"/>
                <a:ea typeface="Source Sans Pro" pitchFamily="34" charset="-122"/>
                <a:cs typeface="Times New Roman" panose="02020603050405020304" pitchFamily="18" charset="0"/>
              </a:rPr>
              <a:t>Computers in Biology and Medicine</a:t>
            </a:r>
            <a:endParaRPr lang="en-US" sz="1700" dirty="0">
              <a:latin typeface="Times New Roman" panose="02020603050405020304" pitchFamily="18" charset="0"/>
              <a:cs typeface="Times New Roman" panose="02020603050405020304" pitchFamily="18" charset="0"/>
            </a:endParaRPr>
          </a:p>
        </p:txBody>
      </p:sp>
      <p:sp>
        <p:nvSpPr>
          <p:cNvPr id="18" name="Text 16"/>
          <p:cNvSpPr/>
          <p:nvPr/>
        </p:nvSpPr>
        <p:spPr>
          <a:xfrm>
            <a:off x="10810756" y="3640812"/>
            <a:ext cx="2839641" cy="1620441"/>
          </a:xfrm>
          <a:prstGeom prst="rect">
            <a:avLst/>
          </a:prstGeom>
          <a:noFill/>
          <a:ln/>
        </p:spPr>
        <p:txBody>
          <a:bodyPr wrap="square" lIns="0" tIns="0" rIns="0" bIns="0" rtlCol="0" anchor="t"/>
          <a:lstStyle/>
          <a:p>
            <a:pPr marL="0" indent="0">
              <a:lnSpc>
                <a:spcPts val="2550"/>
              </a:lnSpc>
              <a:buNone/>
            </a:pPr>
            <a:r>
              <a:rPr lang="en-US" sz="1700" dirty="0">
                <a:solidFill>
                  <a:srgbClr val="3D3838"/>
                </a:solidFill>
                <a:latin typeface="Times New Roman" panose="02020603050405020304" pitchFamily="18" charset="0"/>
                <a:ea typeface="Source Sans Pro" pitchFamily="34" charset="-122"/>
                <a:cs typeface="Times New Roman" panose="02020603050405020304" pitchFamily="18" charset="0"/>
              </a:rPr>
              <a:t>BOW,Ngram for feature extraction
Best single classifier: LR(92.61%)
Best ensemble classifier: RF</a:t>
            </a:r>
            <a:endParaRPr lang="en-US" sz="1700" dirty="0">
              <a:latin typeface="Times New Roman" panose="02020603050405020304" pitchFamily="18" charset="0"/>
              <a:cs typeface="Times New Roman" panose="02020603050405020304" pitchFamily="18" charset="0"/>
            </a:endParaRPr>
          </a:p>
        </p:txBody>
      </p:sp>
      <p:sp>
        <p:nvSpPr>
          <p:cNvPr id="19" name="Shape 17"/>
          <p:cNvSpPr/>
          <p:nvPr/>
        </p:nvSpPr>
        <p:spPr>
          <a:xfrm>
            <a:off x="763905" y="5398532"/>
            <a:ext cx="13102590" cy="2219087"/>
          </a:xfrm>
          <a:prstGeom prst="rect">
            <a:avLst/>
          </a:prstGeom>
          <a:solidFill>
            <a:srgbClr val="000000">
              <a:alpha val="4000"/>
            </a:srgbClr>
          </a:solidFill>
          <a:ln/>
        </p:spPr>
      </p:sp>
      <p:sp>
        <p:nvSpPr>
          <p:cNvPr id="20" name="Text 18"/>
          <p:cNvSpPr/>
          <p:nvPr/>
        </p:nvSpPr>
        <p:spPr>
          <a:xfrm>
            <a:off x="980003" y="5535811"/>
            <a:ext cx="2839641" cy="972264"/>
          </a:xfrm>
          <a:prstGeom prst="rect">
            <a:avLst/>
          </a:prstGeom>
          <a:noFill/>
          <a:ln/>
        </p:spPr>
        <p:txBody>
          <a:bodyPr wrap="square" lIns="0" tIns="0" rIns="0" bIns="0" rtlCol="0" anchor="t"/>
          <a:lstStyle/>
          <a:p>
            <a:pPr marL="0" indent="0">
              <a:lnSpc>
                <a:spcPts val="2550"/>
              </a:lnSpc>
              <a:buNone/>
            </a:pPr>
            <a:r>
              <a:rPr lang="en-US" sz="1700" dirty="0">
                <a:solidFill>
                  <a:srgbClr val="3D3838"/>
                </a:solidFill>
                <a:latin typeface="Times New Roman" panose="02020603050405020304" pitchFamily="18" charset="0"/>
                <a:ea typeface="Source Sans Pro" pitchFamily="34" charset="-122"/>
                <a:cs typeface="Times New Roman" panose="02020603050405020304" pitchFamily="18" charset="0"/>
              </a:rPr>
              <a:t>Depression detection from social network data using machine learning techniques</a:t>
            </a:r>
            <a:endParaRPr lang="en-US" sz="1700" dirty="0">
              <a:latin typeface="Times New Roman" panose="02020603050405020304" pitchFamily="18" charset="0"/>
              <a:cs typeface="Times New Roman" panose="02020603050405020304" pitchFamily="18" charset="0"/>
            </a:endParaRPr>
          </a:p>
        </p:txBody>
      </p:sp>
      <p:sp>
        <p:nvSpPr>
          <p:cNvPr id="21" name="Text 19"/>
          <p:cNvSpPr/>
          <p:nvPr/>
        </p:nvSpPr>
        <p:spPr>
          <a:xfrm>
            <a:off x="4259461" y="5535811"/>
            <a:ext cx="2835831" cy="324088"/>
          </a:xfrm>
          <a:prstGeom prst="rect">
            <a:avLst/>
          </a:prstGeom>
          <a:noFill/>
          <a:ln/>
        </p:spPr>
        <p:txBody>
          <a:bodyPr wrap="none" lIns="0" tIns="0" rIns="0" bIns="0" rtlCol="0" anchor="t"/>
          <a:lstStyle/>
          <a:p>
            <a:pPr marL="0" indent="0">
              <a:lnSpc>
                <a:spcPts val="2550"/>
              </a:lnSpc>
              <a:buNone/>
            </a:pPr>
            <a:r>
              <a:rPr lang="en-US" sz="1700" dirty="0">
                <a:solidFill>
                  <a:srgbClr val="3D3838"/>
                </a:solidFill>
                <a:latin typeface="Times New Roman" panose="02020603050405020304" pitchFamily="18" charset="0"/>
                <a:ea typeface="Source Sans Pro" pitchFamily="34" charset="-122"/>
                <a:cs typeface="Times New Roman" panose="02020603050405020304" pitchFamily="18" charset="0"/>
              </a:rPr>
              <a:t>2018</a:t>
            </a:r>
            <a:endParaRPr lang="en-US" sz="1700" dirty="0">
              <a:latin typeface="Times New Roman" panose="02020603050405020304" pitchFamily="18" charset="0"/>
              <a:cs typeface="Times New Roman" panose="02020603050405020304" pitchFamily="18" charset="0"/>
            </a:endParaRPr>
          </a:p>
        </p:txBody>
      </p:sp>
      <p:sp>
        <p:nvSpPr>
          <p:cNvPr id="22" name="Text 20"/>
          <p:cNvSpPr/>
          <p:nvPr/>
        </p:nvSpPr>
        <p:spPr>
          <a:xfrm>
            <a:off x="7535108" y="5535811"/>
            <a:ext cx="2835831" cy="648176"/>
          </a:xfrm>
          <a:prstGeom prst="rect">
            <a:avLst/>
          </a:prstGeom>
          <a:noFill/>
          <a:ln/>
        </p:spPr>
        <p:txBody>
          <a:bodyPr wrap="square" lIns="0" tIns="0" rIns="0" bIns="0" rtlCol="0" anchor="t"/>
          <a:lstStyle/>
          <a:p>
            <a:pPr marL="0" indent="0">
              <a:lnSpc>
                <a:spcPts val="2550"/>
              </a:lnSpc>
              <a:buNone/>
            </a:pPr>
            <a:r>
              <a:rPr lang="en-US" sz="1700" dirty="0">
                <a:solidFill>
                  <a:srgbClr val="3D3838"/>
                </a:solidFill>
                <a:latin typeface="Times New Roman" panose="02020603050405020304" pitchFamily="18" charset="0"/>
                <a:ea typeface="Source Sans Pro" pitchFamily="34" charset="-122"/>
                <a:cs typeface="Times New Roman" panose="02020603050405020304" pitchFamily="18" charset="0"/>
              </a:rPr>
              <a:t>Health Information Science and Systems</a:t>
            </a:r>
            <a:endParaRPr lang="en-US" sz="1700" dirty="0">
              <a:latin typeface="Times New Roman" panose="02020603050405020304" pitchFamily="18" charset="0"/>
              <a:cs typeface="Times New Roman" panose="02020603050405020304" pitchFamily="18" charset="0"/>
            </a:endParaRPr>
          </a:p>
        </p:txBody>
      </p:sp>
      <p:sp>
        <p:nvSpPr>
          <p:cNvPr id="23" name="Text 21"/>
          <p:cNvSpPr/>
          <p:nvPr/>
        </p:nvSpPr>
        <p:spPr>
          <a:xfrm>
            <a:off x="10810756" y="5535811"/>
            <a:ext cx="2839641" cy="1944529"/>
          </a:xfrm>
          <a:prstGeom prst="rect">
            <a:avLst/>
          </a:prstGeom>
          <a:noFill/>
          <a:ln/>
        </p:spPr>
        <p:txBody>
          <a:bodyPr wrap="square" lIns="0" tIns="0" rIns="0" bIns="0" rtlCol="0" anchor="t"/>
          <a:lstStyle/>
          <a:p>
            <a:pPr marL="0" indent="0">
              <a:lnSpc>
                <a:spcPts val="2550"/>
              </a:lnSpc>
              <a:buNone/>
            </a:pPr>
            <a:r>
              <a:rPr lang="en-US" sz="1700" dirty="0">
                <a:solidFill>
                  <a:srgbClr val="3D3838"/>
                </a:solidFill>
                <a:latin typeface="Times New Roman" panose="02020603050405020304" pitchFamily="18" charset="0"/>
                <a:ea typeface="Source Sans Pro" pitchFamily="34" charset="-122"/>
                <a:cs typeface="Times New Roman" panose="02020603050405020304" pitchFamily="18" charset="0"/>
              </a:rPr>
              <a:t>LIWC to extract psychological features such as emotional,temporal, linguistic styles
DT with 60-80% accuracy is the best classifier .</a:t>
            </a:r>
            <a:endParaRPr lang="en-US" sz="17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863798" y="989313"/>
            <a:ext cx="5609749" cy="701278"/>
          </a:xfrm>
          <a:prstGeom prst="rect">
            <a:avLst/>
          </a:prstGeom>
          <a:noFill/>
          <a:ln/>
        </p:spPr>
        <p:txBody>
          <a:bodyPr wrap="none" lIns="0" tIns="0" rIns="0" bIns="0" rtlCol="0" anchor="t"/>
          <a:lstStyle/>
          <a:p>
            <a:pPr marL="0" indent="0">
              <a:lnSpc>
                <a:spcPts val="5500"/>
              </a:lnSpc>
              <a:buNone/>
            </a:pPr>
            <a:r>
              <a:rPr lang="en-US" sz="4400" b="1" kern="0" spc="-44" dirty="0">
                <a:solidFill>
                  <a:srgbClr val="000000"/>
                </a:solidFill>
                <a:latin typeface="Times New Roman" panose="02020603050405020304" pitchFamily="18" charset="0"/>
                <a:ea typeface="Montserrat Bold" pitchFamily="34" charset="-122"/>
                <a:cs typeface="Times New Roman" panose="02020603050405020304" pitchFamily="18" charset="0"/>
              </a:rPr>
              <a:t>Project Proposal</a:t>
            </a:r>
            <a:endParaRPr lang="en-US" sz="4400" dirty="0">
              <a:latin typeface="Times New Roman" panose="02020603050405020304" pitchFamily="18" charset="0"/>
              <a:cs typeface="Times New Roman" panose="02020603050405020304" pitchFamily="18" charset="0"/>
            </a:endParaRPr>
          </a:p>
        </p:txBody>
      </p:sp>
      <p:sp>
        <p:nvSpPr>
          <p:cNvPr id="3" name="Text 1"/>
          <p:cNvSpPr/>
          <p:nvPr/>
        </p:nvSpPr>
        <p:spPr>
          <a:xfrm>
            <a:off x="863798" y="2559248"/>
            <a:ext cx="12902803" cy="740331"/>
          </a:xfrm>
          <a:prstGeom prst="rect">
            <a:avLst/>
          </a:prstGeom>
          <a:noFill/>
          <a:ln/>
        </p:spPr>
        <p:txBody>
          <a:bodyPr wrap="square" lIns="0" tIns="0" rIns="0" bIns="0" rtlCol="0" anchor="t"/>
          <a:lstStyle/>
          <a:p>
            <a:pPr marL="342900" indent="-342900" algn="l">
              <a:lnSpc>
                <a:spcPts val="2900"/>
              </a:lnSpc>
              <a:buSzPct val="100000"/>
              <a:buChar char="•"/>
            </a:pPr>
            <a:r>
              <a:rPr lang="en-US" sz="2500" dirty="0">
                <a:solidFill>
                  <a:srgbClr val="3D3838"/>
                </a:solidFill>
                <a:latin typeface="Times New Roman" panose="02020603050405020304" pitchFamily="18" charset="0"/>
                <a:ea typeface="Source Sans Pro" pitchFamily="34" charset="-122"/>
                <a:cs typeface="Times New Roman" panose="02020603050405020304" pitchFamily="18" charset="0"/>
              </a:rPr>
              <a:t>Develop a robust machine learning model to detect depression from social media text data irrespective of the presence of depressive or non-depressive keywords</a:t>
            </a:r>
            <a:endParaRPr lang="en-US" sz="2500" dirty="0">
              <a:latin typeface="Times New Roman" panose="02020603050405020304" pitchFamily="18" charset="0"/>
              <a:cs typeface="Times New Roman" panose="02020603050405020304" pitchFamily="18" charset="0"/>
            </a:endParaRPr>
          </a:p>
        </p:txBody>
      </p:sp>
      <p:sp>
        <p:nvSpPr>
          <p:cNvPr id="4" name="Text 2"/>
          <p:cNvSpPr/>
          <p:nvPr/>
        </p:nvSpPr>
        <p:spPr>
          <a:xfrm>
            <a:off x="863798" y="3385899"/>
            <a:ext cx="12902803" cy="370165"/>
          </a:xfrm>
          <a:prstGeom prst="rect">
            <a:avLst/>
          </a:prstGeom>
          <a:noFill/>
          <a:ln/>
        </p:spPr>
        <p:txBody>
          <a:bodyPr wrap="none" lIns="0" tIns="0" rIns="0" bIns="0" rtlCol="0" anchor="t"/>
          <a:lstStyle/>
          <a:p>
            <a:pPr marL="342900" indent="-342900" algn="l">
              <a:lnSpc>
                <a:spcPts val="2900"/>
              </a:lnSpc>
              <a:buSzPct val="100000"/>
              <a:buChar char="•"/>
            </a:pPr>
            <a:r>
              <a:rPr lang="en-US" sz="2500" dirty="0">
                <a:solidFill>
                  <a:srgbClr val="3D3838"/>
                </a:solidFill>
                <a:latin typeface="Times New Roman" panose="02020603050405020304" pitchFamily="18" charset="0"/>
                <a:ea typeface="Source Sans Pro" pitchFamily="34" charset="-122"/>
                <a:cs typeface="Times New Roman" panose="02020603050405020304" pitchFamily="18" charset="0"/>
              </a:rPr>
              <a:t>Model to detect and extract emotion using LIWC from the text</a:t>
            </a:r>
            <a:endParaRPr lang="en-US" sz="2500" dirty="0">
              <a:latin typeface="Times New Roman" panose="02020603050405020304" pitchFamily="18" charset="0"/>
              <a:cs typeface="Times New Roman" panose="02020603050405020304" pitchFamily="18" charset="0"/>
            </a:endParaRPr>
          </a:p>
        </p:txBody>
      </p:sp>
      <p:sp>
        <p:nvSpPr>
          <p:cNvPr id="5" name="Text 3"/>
          <p:cNvSpPr/>
          <p:nvPr/>
        </p:nvSpPr>
        <p:spPr>
          <a:xfrm>
            <a:off x="863798" y="3842385"/>
            <a:ext cx="12902803" cy="370165"/>
          </a:xfrm>
          <a:prstGeom prst="rect">
            <a:avLst/>
          </a:prstGeom>
          <a:noFill/>
          <a:ln/>
        </p:spPr>
        <p:txBody>
          <a:bodyPr wrap="none" lIns="0" tIns="0" rIns="0" bIns="0" rtlCol="0" anchor="t"/>
          <a:lstStyle/>
          <a:p>
            <a:pPr marL="342900" indent="-342900" algn="l">
              <a:lnSpc>
                <a:spcPts val="2900"/>
              </a:lnSpc>
              <a:buSzPct val="100000"/>
              <a:buChar char="•"/>
            </a:pPr>
            <a:r>
              <a:rPr lang="en-US" sz="2500" dirty="0">
                <a:solidFill>
                  <a:srgbClr val="3D3838"/>
                </a:solidFill>
                <a:latin typeface="Times New Roman" panose="02020603050405020304" pitchFamily="18" charset="0"/>
                <a:ea typeface="Source Sans Pro" pitchFamily="34" charset="-122"/>
                <a:cs typeface="Times New Roman" panose="02020603050405020304" pitchFamily="18" charset="0"/>
              </a:rPr>
              <a:t>Combine Multilayer Perceptron (MLP), Random Forest (RF), and Decision Tree (DT) algorithms</a:t>
            </a:r>
            <a:endParaRPr lang="en-US" sz="2500" dirty="0">
              <a:latin typeface="Times New Roman" panose="02020603050405020304" pitchFamily="18" charset="0"/>
              <a:cs typeface="Times New Roman" panose="02020603050405020304" pitchFamily="18" charset="0"/>
            </a:endParaRPr>
          </a:p>
        </p:txBody>
      </p:sp>
      <p:sp>
        <p:nvSpPr>
          <p:cNvPr id="6" name="Text 4"/>
          <p:cNvSpPr/>
          <p:nvPr/>
        </p:nvSpPr>
        <p:spPr>
          <a:xfrm>
            <a:off x="863798" y="4298871"/>
            <a:ext cx="12902803" cy="370165"/>
          </a:xfrm>
          <a:prstGeom prst="rect">
            <a:avLst/>
          </a:prstGeom>
          <a:noFill/>
          <a:ln/>
        </p:spPr>
        <p:txBody>
          <a:bodyPr wrap="none" lIns="0" tIns="0" rIns="0" bIns="0" rtlCol="0" anchor="t"/>
          <a:lstStyle/>
          <a:p>
            <a:pPr marL="342900" indent="-342900" algn="l">
              <a:lnSpc>
                <a:spcPts val="2900"/>
              </a:lnSpc>
              <a:buSzPct val="100000"/>
              <a:buChar char="•"/>
            </a:pPr>
            <a:r>
              <a:rPr lang="en-US" sz="2500" dirty="0">
                <a:solidFill>
                  <a:srgbClr val="3D3838"/>
                </a:solidFill>
                <a:latin typeface="Times New Roman" panose="02020603050405020304" pitchFamily="18" charset="0"/>
                <a:ea typeface="Source Sans Pro" pitchFamily="34" charset="-122"/>
                <a:cs typeface="Times New Roman" panose="02020603050405020304" pitchFamily="18" charset="0"/>
              </a:rPr>
              <a:t>Classify features extracted using N-gram and TF-IDF vectorisation</a:t>
            </a:r>
            <a:endParaRPr lang="en-US" sz="2500" dirty="0">
              <a:latin typeface="Times New Roman" panose="02020603050405020304" pitchFamily="18" charset="0"/>
              <a:cs typeface="Times New Roman" panose="02020603050405020304" pitchFamily="18" charset="0"/>
            </a:endParaRPr>
          </a:p>
        </p:txBody>
      </p:sp>
      <p:sp>
        <p:nvSpPr>
          <p:cNvPr id="7" name="Text 5"/>
          <p:cNvSpPr/>
          <p:nvPr/>
        </p:nvSpPr>
        <p:spPr>
          <a:xfrm>
            <a:off x="863798" y="4755356"/>
            <a:ext cx="12902803" cy="370165"/>
          </a:xfrm>
          <a:prstGeom prst="rect">
            <a:avLst/>
          </a:prstGeom>
          <a:noFill/>
          <a:ln/>
        </p:spPr>
        <p:txBody>
          <a:bodyPr wrap="none" lIns="0" tIns="0" rIns="0" bIns="0" rtlCol="0" anchor="t"/>
          <a:lstStyle/>
          <a:p>
            <a:pPr marL="342900" indent="-342900" algn="l">
              <a:lnSpc>
                <a:spcPts val="2900"/>
              </a:lnSpc>
              <a:buSzPct val="100000"/>
              <a:buChar char="•"/>
            </a:pPr>
            <a:r>
              <a:rPr lang="en-US" sz="2500" b="1" dirty="0">
                <a:solidFill>
                  <a:srgbClr val="3D3838"/>
                </a:solidFill>
                <a:latin typeface="Times New Roman" panose="02020603050405020304" pitchFamily="18" charset="0"/>
                <a:ea typeface="Source Sans Pro" pitchFamily="34" charset="-122"/>
                <a:cs typeface="Times New Roman" panose="02020603050405020304" pitchFamily="18" charset="0"/>
              </a:rPr>
              <a:t>N-gram:</a:t>
            </a:r>
            <a:r>
              <a:rPr lang="en-US" sz="2500" dirty="0">
                <a:solidFill>
                  <a:srgbClr val="3D3838"/>
                </a:solidFill>
                <a:latin typeface="Times New Roman" panose="02020603050405020304" pitchFamily="18" charset="0"/>
                <a:ea typeface="Source Sans Pro" pitchFamily="34" charset="-122"/>
                <a:cs typeface="Times New Roman" panose="02020603050405020304" pitchFamily="18" charset="0"/>
              </a:rPr>
              <a:t> sequence of N words in a text, unigram, bigram, Look for common phrases</a:t>
            </a:r>
            <a:endParaRPr lang="en-US" sz="2500" dirty="0">
              <a:latin typeface="Times New Roman" panose="02020603050405020304" pitchFamily="18" charset="0"/>
              <a:cs typeface="Times New Roman" panose="02020603050405020304" pitchFamily="18" charset="0"/>
            </a:endParaRPr>
          </a:p>
        </p:txBody>
      </p:sp>
      <p:sp>
        <p:nvSpPr>
          <p:cNvPr id="8" name="Text 6"/>
          <p:cNvSpPr/>
          <p:nvPr/>
        </p:nvSpPr>
        <p:spPr>
          <a:xfrm>
            <a:off x="863798" y="5211842"/>
            <a:ext cx="12902803" cy="740331"/>
          </a:xfrm>
          <a:prstGeom prst="rect">
            <a:avLst/>
          </a:prstGeom>
          <a:noFill/>
          <a:ln/>
        </p:spPr>
        <p:txBody>
          <a:bodyPr wrap="square" lIns="0" tIns="0" rIns="0" bIns="0" rtlCol="0" anchor="t"/>
          <a:lstStyle/>
          <a:p>
            <a:pPr marL="342900" indent="-342900" algn="l">
              <a:lnSpc>
                <a:spcPts val="2900"/>
              </a:lnSpc>
              <a:buSzPct val="100000"/>
              <a:buChar char="•"/>
            </a:pPr>
            <a:r>
              <a:rPr lang="en-US" sz="2500" b="1" dirty="0">
                <a:solidFill>
                  <a:srgbClr val="3D3838"/>
                </a:solidFill>
                <a:latin typeface="Times New Roman" panose="02020603050405020304" pitchFamily="18" charset="0"/>
                <a:ea typeface="Source Sans Pro" pitchFamily="34" charset="-122"/>
                <a:cs typeface="Times New Roman" panose="02020603050405020304" pitchFamily="18" charset="0"/>
              </a:rPr>
              <a:t>TF_IDF:</a:t>
            </a:r>
            <a:r>
              <a:rPr lang="en-US" sz="2500" dirty="0">
                <a:solidFill>
                  <a:srgbClr val="3D3838"/>
                </a:solidFill>
                <a:latin typeface="Times New Roman" panose="02020603050405020304" pitchFamily="18" charset="0"/>
                <a:ea typeface="Source Sans Pro" pitchFamily="34" charset="-122"/>
                <a:cs typeface="Times New Roman" panose="02020603050405020304" pitchFamily="18" charset="0"/>
              </a:rPr>
              <a:t> statistical measure used to evaluate the importance of a word in a document relative to a collection of documents, highlighting terms that are more relevant to a specific document</a:t>
            </a:r>
            <a:endParaRPr lang="en-US" sz="2500" dirty="0">
              <a:latin typeface="Times New Roman" panose="02020603050405020304" pitchFamily="18" charset="0"/>
              <a:cs typeface="Times New Roman" panose="02020603050405020304" pitchFamily="18" charset="0"/>
            </a:endParaRPr>
          </a:p>
        </p:txBody>
      </p:sp>
      <p:sp>
        <p:nvSpPr>
          <p:cNvPr id="9" name="Text 7"/>
          <p:cNvSpPr/>
          <p:nvPr/>
        </p:nvSpPr>
        <p:spPr>
          <a:xfrm>
            <a:off x="863798" y="6038493"/>
            <a:ext cx="12902803" cy="370165"/>
          </a:xfrm>
          <a:prstGeom prst="rect">
            <a:avLst/>
          </a:prstGeom>
          <a:noFill/>
          <a:ln/>
        </p:spPr>
        <p:txBody>
          <a:bodyPr wrap="none" lIns="0" tIns="0" rIns="0" bIns="0" rtlCol="0" anchor="t"/>
          <a:lstStyle/>
          <a:p>
            <a:pPr marL="342900" indent="-342900" algn="l">
              <a:lnSpc>
                <a:spcPts val="2900"/>
              </a:lnSpc>
              <a:buSzPct val="100000"/>
              <a:buChar char="•"/>
            </a:pPr>
            <a:r>
              <a:rPr lang="en-US" sz="2500" dirty="0">
                <a:solidFill>
                  <a:srgbClr val="3D3838"/>
                </a:solidFill>
                <a:latin typeface="Times New Roman" panose="02020603050405020304" pitchFamily="18" charset="0"/>
                <a:ea typeface="Source Sans Pro" pitchFamily="34" charset="-122"/>
                <a:cs typeface="Times New Roman" panose="02020603050405020304" pitchFamily="18" charset="0"/>
              </a:rPr>
              <a:t>Output will identify depressive content and provide potential recommendations or support options</a:t>
            </a:r>
            <a:endParaRPr lang="en-US" sz="2500" dirty="0">
              <a:latin typeface="Times New Roman" panose="02020603050405020304" pitchFamily="18" charset="0"/>
              <a:cs typeface="Times New Roman" panose="02020603050405020304" pitchFamily="18" charset="0"/>
            </a:endParaRPr>
          </a:p>
        </p:txBody>
      </p:sp>
      <p:sp>
        <p:nvSpPr>
          <p:cNvPr id="10" name="Text 8"/>
          <p:cNvSpPr/>
          <p:nvPr/>
        </p:nvSpPr>
        <p:spPr>
          <a:xfrm>
            <a:off x="863798" y="6494978"/>
            <a:ext cx="12902803" cy="370165"/>
          </a:xfrm>
          <a:prstGeom prst="rect">
            <a:avLst/>
          </a:prstGeom>
          <a:noFill/>
          <a:ln/>
        </p:spPr>
        <p:txBody>
          <a:bodyPr wrap="none" lIns="0" tIns="0" rIns="0" bIns="0" rtlCol="0" anchor="t"/>
          <a:lstStyle/>
          <a:p>
            <a:pPr marL="342900" indent="-342900" algn="l">
              <a:lnSpc>
                <a:spcPts val="2900"/>
              </a:lnSpc>
              <a:buSzPct val="100000"/>
              <a:buChar char="•"/>
            </a:pPr>
            <a:r>
              <a:rPr lang="en-US" sz="2500" dirty="0">
                <a:solidFill>
                  <a:srgbClr val="3D3838"/>
                </a:solidFill>
                <a:latin typeface="Times New Roman" panose="02020603050405020304" pitchFamily="18" charset="0"/>
                <a:ea typeface="Source Sans Pro" pitchFamily="34" charset="-122"/>
                <a:cs typeface="Times New Roman" panose="02020603050405020304" pitchFamily="18" charset="0"/>
              </a:rPr>
              <a:t>Design a user-friendly web application using the Flask framework for real-time analysis and feedback</a:t>
            </a:r>
            <a:endParaRPr lang="en-US" sz="25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686276" y="539234"/>
            <a:ext cx="4456986" cy="556974"/>
          </a:xfrm>
          <a:prstGeom prst="rect">
            <a:avLst/>
          </a:prstGeom>
          <a:noFill/>
          <a:ln/>
        </p:spPr>
        <p:txBody>
          <a:bodyPr wrap="none" lIns="0" tIns="0" rIns="0" bIns="0" rtlCol="0" anchor="t"/>
          <a:lstStyle/>
          <a:p>
            <a:pPr marL="0" indent="0">
              <a:lnSpc>
                <a:spcPts val="4350"/>
              </a:lnSpc>
              <a:buNone/>
            </a:pPr>
            <a:r>
              <a:rPr lang="en-US" sz="3500" b="1" kern="0" spc="-35" dirty="0">
                <a:solidFill>
                  <a:srgbClr val="000000"/>
                </a:solidFill>
                <a:latin typeface="Times New Roman" panose="02020603050405020304" pitchFamily="18" charset="0"/>
                <a:ea typeface="Montserrat Bold" pitchFamily="34" charset="-122"/>
                <a:cs typeface="Times New Roman" panose="02020603050405020304" pitchFamily="18" charset="0"/>
              </a:rPr>
              <a:t>Dataset</a:t>
            </a:r>
            <a:endParaRPr lang="en-US" sz="3500" dirty="0">
              <a:latin typeface="Times New Roman" panose="02020603050405020304" pitchFamily="18" charset="0"/>
              <a:cs typeface="Times New Roman" panose="02020603050405020304" pitchFamily="18" charset="0"/>
            </a:endParaRPr>
          </a:p>
        </p:txBody>
      </p:sp>
      <p:sp>
        <p:nvSpPr>
          <p:cNvPr id="4" name="Text 1"/>
          <p:cNvSpPr/>
          <p:nvPr/>
        </p:nvSpPr>
        <p:spPr>
          <a:xfrm>
            <a:off x="686276" y="4886608"/>
            <a:ext cx="2537341" cy="278606"/>
          </a:xfrm>
          <a:prstGeom prst="rect">
            <a:avLst/>
          </a:prstGeom>
          <a:noFill/>
          <a:ln/>
        </p:spPr>
        <p:txBody>
          <a:bodyPr wrap="none" lIns="0" tIns="0" rIns="0" bIns="0" rtlCol="0" anchor="t"/>
          <a:lstStyle/>
          <a:p>
            <a:pPr marL="0" indent="0" algn="l">
              <a:lnSpc>
                <a:spcPts val="2150"/>
              </a:lnSpc>
              <a:buNone/>
            </a:pPr>
            <a:r>
              <a:rPr lang="en-US" sz="2000" b="1" kern="0" spc="-18" dirty="0">
                <a:solidFill>
                  <a:srgbClr val="3D3838"/>
                </a:solidFill>
                <a:latin typeface="Times New Roman" panose="02020603050405020304" pitchFamily="18" charset="0"/>
                <a:ea typeface="Montserrat Bold" pitchFamily="34" charset="-122"/>
                <a:cs typeface="Times New Roman" panose="02020603050405020304" pitchFamily="18" charset="0"/>
              </a:rPr>
              <a:t>Eye BB (2020) Dataset</a:t>
            </a:r>
            <a:endParaRPr lang="en-US" sz="2000" dirty="0">
              <a:latin typeface="Times New Roman" panose="02020603050405020304" pitchFamily="18" charset="0"/>
              <a:cs typeface="Times New Roman" panose="02020603050405020304" pitchFamily="18" charset="0"/>
            </a:endParaRPr>
          </a:p>
        </p:txBody>
      </p:sp>
      <p:sp>
        <p:nvSpPr>
          <p:cNvPr id="5" name="Text 2"/>
          <p:cNvSpPr/>
          <p:nvPr/>
        </p:nvSpPr>
        <p:spPr>
          <a:xfrm>
            <a:off x="686276" y="5282848"/>
            <a:ext cx="6481882" cy="588169"/>
          </a:xfrm>
          <a:prstGeom prst="rect">
            <a:avLst/>
          </a:prstGeom>
          <a:noFill/>
          <a:ln/>
        </p:spPr>
        <p:txBody>
          <a:bodyPr wrap="square" lIns="0" tIns="0" rIns="0" bIns="0" rtlCol="0" anchor="t"/>
          <a:lstStyle/>
          <a:p>
            <a:pPr marL="0" indent="0" algn="l">
              <a:lnSpc>
                <a:spcPts val="2300"/>
              </a:lnSpc>
              <a:buNone/>
            </a:pPr>
            <a:r>
              <a:rPr lang="en-US" sz="2000" dirty="0">
                <a:solidFill>
                  <a:srgbClr val="3D3838"/>
                </a:solidFill>
                <a:latin typeface="Times New Roman" panose="02020603050405020304" pitchFamily="18" charset="0"/>
                <a:ea typeface="Source Sans Pro" pitchFamily="34" charset="-122"/>
                <a:cs typeface="Times New Roman" panose="02020603050405020304" pitchFamily="18" charset="0"/>
              </a:rPr>
              <a:t>This dataset focuses on depression analysis. Contains 10314 rows. 3 columns including text, id and label which is a class identifier.</a:t>
            </a:r>
            <a:endParaRPr lang="en-US" sz="2000" dirty="0">
              <a:latin typeface="Times New Roman" panose="02020603050405020304" pitchFamily="18" charset="0"/>
              <a:cs typeface="Times New Roman" panose="02020603050405020304" pitchFamily="18" charset="0"/>
            </a:endParaRPr>
          </a:p>
        </p:txBody>
      </p:sp>
      <p:sp>
        <p:nvSpPr>
          <p:cNvPr id="7" name="Text 3"/>
          <p:cNvSpPr/>
          <p:nvPr/>
        </p:nvSpPr>
        <p:spPr>
          <a:xfrm>
            <a:off x="7462242" y="4923041"/>
            <a:ext cx="2228493" cy="278606"/>
          </a:xfrm>
          <a:prstGeom prst="rect">
            <a:avLst/>
          </a:prstGeom>
          <a:noFill/>
          <a:ln/>
        </p:spPr>
        <p:txBody>
          <a:bodyPr wrap="none" lIns="0" tIns="0" rIns="0" bIns="0" rtlCol="0" anchor="t"/>
          <a:lstStyle/>
          <a:p>
            <a:pPr marL="0" indent="0" algn="l">
              <a:lnSpc>
                <a:spcPts val="2150"/>
              </a:lnSpc>
              <a:buNone/>
            </a:pPr>
            <a:r>
              <a:rPr lang="en-US" sz="2000" b="1" kern="0" spc="-18" dirty="0">
                <a:solidFill>
                  <a:srgbClr val="3D3838"/>
                </a:solidFill>
                <a:latin typeface="Times New Roman" panose="02020603050405020304" pitchFamily="18" charset="0"/>
                <a:ea typeface="Montserrat Bold" pitchFamily="34" charset="-122"/>
                <a:cs typeface="Times New Roman" panose="02020603050405020304" pitchFamily="18" charset="0"/>
              </a:rPr>
              <a:t>Dataset Structure</a:t>
            </a:r>
            <a:endParaRPr lang="en-US" sz="2000" dirty="0">
              <a:latin typeface="Times New Roman" panose="02020603050405020304" pitchFamily="18" charset="0"/>
              <a:cs typeface="Times New Roman" panose="02020603050405020304" pitchFamily="18" charset="0"/>
            </a:endParaRPr>
          </a:p>
        </p:txBody>
      </p:sp>
      <p:sp>
        <p:nvSpPr>
          <p:cNvPr id="8" name="Text 4"/>
          <p:cNvSpPr/>
          <p:nvPr/>
        </p:nvSpPr>
        <p:spPr>
          <a:xfrm>
            <a:off x="7462242" y="5282848"/>
            <a:ext cx="6481882" cy="294084"/>
          </a:xfrm>
          <a:prstGeom prst="rect">
            <a:avLst/>
          </a:prstGeom>
          <a:noFill/>
          <a:ln/>
        </p:spPr>
        <p:txBody>
          <a:bodyPr wrap="none" lIns="0" tIns="0" rIns="0" bIns="0" rtlCol="0" anchor="t"/>
          <a:lstStyle/>
          <a:p>
            <a:pPr marL="342900" indent="-342900" algn="l">
              <a:lnSpc>
                <a:spcPts val="2300"/>
              </a:lnSpc>
              <a:buSzPct val="100000"/>
              <a:buChar char="•"/>
            </a:pPr>
            <a:r>
              <a:rPr lang="en-US" sz="2000" dirty="0">
                <a:solidFill>
                  <a:srgbClr val="3D3838"/>
                </a:solidFill>
                <a:latin typeface="Times New Roman" panose="02020603050405020304" pitchFamily="18" charset="0"/>
                <a:ea typeface="Source Sans Pro" pitchFamily="34" charset="-122"/>
                <a:cs typeface="Times New Roman" panose="02020603050405020304" pitchFamily="18" charset="0"/>
              </a:rPr>
              <a:t>Text column</a:t>
            </a:r>
            <a:endParaRPr lang="en-US" sz="2000" dirty="0">
              <a:latin typeface="Times New Roman" panose="02020603050405020304" pitchFamily="18" charset="0"/>
              <a:cs typeface="Times New Roman" panose="02020603050405020304" pitchFamily="18" charset="0"/>
            </a:endParaRPr>
          </a:p>
        </p:txBody>
      </p:sp>
      <p:sp>
        <p:nvSpPr>
          <p:cNvPr id="9" name="Text 5"/>
          <p:cNvSpPr/>
          <p:nvPr/>
        </p:nvSpPr>
        <p:spPr>
          <a:xfrm>
            <a:off x="7462242" y="5645512"/>
            <a:ext cx="6481882" cy="294084"/>
          </a:xfrm>
          <a:prstGeom prst="rect">
            <a:avLst/>
          </a:prstGeom>
          <a:noFill/>
          <a:ln/>
        </p:spPr>
        <p:txBody>
          <a:bodyPr wrap="none" lIns="0" tIns="0" rIns="0" bIns="0" rtlCol="0" anchor="t"/>
          <a:lstStyle/>
          <a:p>
            <a:pPr marL="342900" indent="-342900" algn="l">
              <a:lnSpc>
                <a:spcPts val="2300"/>
              </a:lnSpc>
              <a:buSzPct val="100000"/>
              <a:buChar char="•"/>
            </a:pPr>
            <a:r>
              <a:rPr lang="en-US" sz="2000" dirty="0">
                <a:solidFill>
                  <a:srgbClr val="3D3838"/>
                </a:solidFill>
                <a:latin typeface="Times New Roman" panose="02020603050405020304" pitchFamily="18" charset="0"/>
                <a:ea typeface="Source Sans Pro" pitchFamily="34" charset="-122"/>
                <a:cs typeface="Times New Roman" panose="02020603050405020304" pitchFamily="18" charset="0"/>
              </a:rPr>
              <a:t>ID column</a:t>
            </a:r>
            <a:endParaRPr lang="en-US" sz="2000" dirty="0">
              <a:latin typeface="Times New Roman" panose="02020603050405020304" pitchFamily="18" charset="0"/>
              <a:cs typeface="Times New Roman" panose="02020603050405020304" pitchFamily="18" charset="0"/>
            </a:endParaRPr>
          </a:p>
        </p:txBody>
      </p:sp>
      <p:sp>
        <p:nvSpPr>
          <p:cNvPr id="10" name="Text 6"/>
          <p:cNvSpPr/>
          <p:nvPr/>
        </p:nvSpPr>
        <p:spPr>
          <a:xfrm>
            <a:off x="7462242" y="6008177"/>
            <a:ext cx="6481882" cy="294084"/>
          </a:xfrm>
          <a:prstGeom prst="rect">
            <a:avLst/>
          </a:prstGeom>
          <a:noFill/>
          <a:ln/>
        </p:spPr>
        <p:txBody>
          <a:bodyPr wrap="none" lIns="0" tIns="0" rIns="0" bIns="0" rtlCol="0" anchor="t"/>
          <a:lstStyle/>
          <a:p>
            <a:pPr marL="342900" indent="-342900" algn="l">
              <a:lnSpc>
                <a:spcPts val="2300"/>
              </a:lnSpc>
              <a:buSzPct val="100000"/>
              <a:buChar char="•"/>
            </a:pPr>
            <a:r>
              <a:rPr lang="en-US" sz="2000" dirty="0">
                <a:solidFill>
                  <a:srgbClr val="3D3838"/>
                </a:solidFill>
                <a:latin typeface="Times New Roman" panose="02020603050405020304" pitchFamily="18" charset="0"/>
                <a:ea typeface="Source Sans Pro" pitchFamily="34" charset="-122"/>
                <a:cs typeface="Times New Roman" panose="02020603050405020304" pitchFamily="18" charset="0"/>
              </a:rPr>
              <a:t>Label column (class identifier)</a:t>
            </a:r>
            <a:endParaRPr lang="en-US" sz="2000" dirty="0">
              <a:latin typeface="Times New Roman" panose="02020603050405020304" pitchFamily="18" charset="0"/>
              <a:cs typeface="Times New Roman" panose="02020603050405020304" pitchFamily="18" charset="0"/>
            </a:endParaRPr>
          </a:p>
        </p:txBody>
      </p:sp>
      <p:sp>
        <p:nvSpPr>
          <p:cNvPr id="11" name="Text 7"/>
          <p:cNvSpPr/>
          <p:nvPr/>
        </p:nvSpPr>
        <p:spPr>
          <a:xfrm>
            <a:off x="686276" y="6522765"/>
            <a:ext cx="13257848" cy="294084"/>
          </a:xfrm>
          <a:prstGeom prst="rect">
            <a:avLst/>
          </a:prstGeom>
          <a:noFill/>
          <a:ln/>
        </p:spPr>
        <p:txBody>
          <a:bodyPr wrap="none" lIns="0" tIns="0" rIns="0" bIns="0" rtlCol="0" anchor="t"/>
          <a:lstStyle/>
          <a:p>
            <a:pPr marL="0" indent="0">
              <a:lnSpc>
                <a:spcPts val="2300"/>
              </a:lnSpc>
              <a:buNone/>
            </a:pPr>
            <a:r>
              <a:rPr lang="en-US" sz="2000" dirty="0">
                <a:solidFill>
                  <a:srgbClr val="3D3838"/>
                </a:solidFill>
                <a:latin typeface="Times New Roman" panose="02020603050405020304" pitchFamily="18" charset="0"/>
                <a:ea typeface="Source Sans Pro" pitchFamily="34" charset="-122"/>
                <a:cs typeface="Times New Roman" panose="02020603050405020304" pitchFamily="18" charset="0"/>
              </a:rPr>
              <a:t>The datasets used in this project are the dataset that is mentioned paper 2.</a:t>
            </a:r>
            <a:endParaRPr lang="en-US" sz="2000" dirty="0">
              <a:latin typeface="Times New Roman" panose="02020603050405020304" pitchFamily="18" charset="0"/>
              <a:cs typeface="Times New Roman" panose="02020603050405020304" pitchFamily="18" charset="0"/>
            </a:endParaRPr>
          </a:p>
        </p:txBody>
      </p:sp>
      <p:pic>
        <p:nvPicPr>
          <p:cNvPr id="13" name="Picture 12">
            <a:extLst>
              <a:ext uri="{FF2B5EF4-FFF2-40B4-BE49-F238E27FC236}">
                <a16:creationId xmlns:a16="http://schemas.microsoft.com/office/drawing/2014/main" id="{00210D96-CB79-6E66-84FB-9E6BE585A3E5}"/>
              </a:ext>
            </a:extLst>
          </p:cNvPr>
          <p:cNvPicPr>
            <a:picLocks noChangeAspect="1"/>
          </p:cNvPicPr>
          <p:nvPr/>
        </p:nvPicPr>
        <p:blipFill>
          <a:blip r:embed="rId3"/>
          <a:stretch>
            <a:fillRect/>
          </a:stretch>
        </p:blipFill>
        <p:spPr>
          <a:xfrm>
            <a:off x="686276" y="1505664"/>
            <a:ext cx="6283382" cy="2609136"/>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164</TotalTime>
  <Words>2637</Words>
  <Application>Microsoft Office PowerPoint</Application>
  <PresentationFormat>Custom</PresentationFormat>
  <Paragraphs>243</Paragraphs>
  <Slides>33</Slides>
  <Notes>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33</vt:i4>
      </vt:variant>
    </vt:vector>
  </HeadingPairs>
  <TitlesOfParts>
    <vt:vector size="38" baseType="lpstr">
      <vt:lpstr>Arial</vt:lpstr>
      <vt:lpstr>Calibri</vt:lpstr>
      <vt:lpstr>Source Sans Pro</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Malavika P</cp:lastModifiedBy>
  <cp:revision>27</cp:revision>
  <dcterms:created xsi:type="dcterms:W3CDTF">2024-10-29T18:05:13Z</dcterms:created>
  <dcterms:modified xsi:type="dcterms:W3CDTF">2024-10-29T20:58:30Z</dcterms:modified>
</cp:coreProperties>
</file>